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313" r:id="rId2"/>
    <p:sldId id="1927" r:id="rId3"/>
    <p:sldId id="1923" r:id="rId4"/>
    <p:sldId id="1907" r:id="rId5"/>
    <p:sldId id="1900" r:id="rId6"/>
    <p:sldId id="1924" r:id="rId7"/>
    <p:sldId id="270" r:id="rId8"/>
    <p:sldId id="1929" r:id="rId9"/>
    <p:sldId id="1930" r:id="rId10"/>
    <p:sldId id="1925" r:id="rId11"/>
    <p:sldId id="1932" r:id="rId12"/>
    <p:sldId id="1933" r:id="rId13"/>
    <p:sldId id="1926" r:id="rId14"/>
    <p:sldId id="1934" r:id="rId15"/>
    <p:sldId id="1937" r:id="rId16"/>
    <p:sldId id="1936" r:id="rId17"/>
    <p:sldId id="1928" r:id="rId18"/>
    <p:sldId id="1935" r:id="rId19"/>
    <p:sldId id="1917" r:id="rId20"/>
  </p:sldIdLst>
  <p:sldSz cx="12192000" cy="6858000"/>
  <p:notesSz cx="6858000" cy="9144000"/>
  <p:embeddedFontLst>
    <p:embeddedFont>
      <p:font typeface="宋体" panose="02010600030101010101" pitchFamily="2" charset="-122"/>
      <p:regular r:id="rId22"/>
    </p:embeddedFont>
    <p:embeddedFont>
      <p:font typeface="微软雅黑" panose="020B0503020204020204" pitchFamily="34" charset="-122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华文细黑" panose="020B0604020202020204" charset="-122"/>
      <p:regular r:id="rId29"/>
    </p:embeddedFont>
    <p:embeddedFont>
      <p:font typeface="Segoe UI Semilight" panose="020B0402040204020203" pitchFamily="34" charset="0"/>
      <p:regular r:id="rId30"/>
      <p:italic r:id="rId31"/>
    </p:embeddedFont>
    <p:embeddedFont>
      <p:font typeface="Book Antiqua" panose="02040602050305030304" pitchFamily="18" charset="0"/>
      <p:regular r:id="rId32"/>
      <p:bold r:id="rId33"/>
      <p:italic r:id="rId34"/>
      <p:boldItalic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93">
          <p15:clr>
            <a:srgbClr val="A4A3A4"/>
          </p15:clr>
        </p15:guide>
        <p15:guide id="4" pos="4997">
          <p15:clr>
            <a:srgbClr val="A4A3A4"/>
          </p15:clr>
        </p15:guide>
        <p15:guide id="5" orient="horz" pos="3929">
          <p15:clr>
            <a:srgbClr val="A4A3A4"/>
          </p15:clr>
        </p15:guide>
        <p15:guide id="6" pos="1958">
          <p15:clr>
            <a:srgbClr val="A4A3A4"/>
          </p15:clr>
        </p15:guide>
        <p15:guide id="7" pos="7287">
          <p15:clr>
            <a:srgbClr val="A4A3A4"/>
          </p15:clr>
        </p15:guide>
        <p15:guide id="8" pos="960">
          <p15:clr>
            <a:srgbClr val="A4A3A4"/>
          </p15:clr>
        </p15:guide>
        <p15:guide id="9" orient="horz" pos="3022">
          <p15:clr>
            <a:srgbClr val="A4A3A4"/>
          </p15:clr>
        </p15:guide>
        <p15:guide id="10" orient="horz" pos="1480">
          <p15:clr>
            <a:srgbClr val="A4A3A4"/>
          </p15:clr>
        </p15:guide>
        <p15:guide id="11" orient="horz" pos="3725">
          <p15:clr>
            <a:srgbClr val="A4A3A4"/>
          </p15:clr>
        </p15:guide>
        <p15:guide id="12" pos="572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75B"/>
    <a:srgbClr val="C9CDD1"/>
    <a:srgbClr val="D7DADD"/>
    <a:srgbClr val="F5F9FC"/>
    <a:srgbClr val="EEF2F5"/>
    <a:srgbClr val="EBEFF2"/>
    <a:srgbClr val="EFF4F7"/>
    <a:srgbClr val="31343F"/>
    <a:srgbClr val="FFF4F3"/>
    <a:srgbClr val="FF5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7" autoAdjust="0"/>
    <p:restoredTop sz="93489" autoAdjust="0"/>
  </p:normalViewPr>
  <p:slideViewPr>
    <p:cSldViewPr snapToGrid="0">
      <p:cViewPr varScale="1">
        <p:scale>
          <a:sx n="73" d="100"/>
          <a:sy n="73" d="100"/>
        </p:scale>
        <p:origin x="540" y="72"/>
      </p:cViewPr>
      <p:guideLst>
        <p:guide orient="horz" pos="2160"/>
        <p:guide pos="3840"/>
        <p:guide pos="393"/>
        <p:guide pos="4997"/>
        <p:guide orient="horz" pos="3929"/>
        <p:guide pos="1958"/>
        <p:guide pos="7287"/>
        <p:guide pos="960"/>
        <p:guide orient="horz" pos="3022"/>
        <p:guide orient="horz" pos="1480"/>
        <p:guide orient="horz" pos="3725"/>
        <p:guide pos="572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7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575CD-26B0-4B68-BF2A-ED948367D902}" type="datetimeFigureOut">
              <a:rPr lang="zh-CN" altLang="en-US" smtClean="0"/>
              <a:t>2023/6/15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AA1AB-E3A7-479A-AEAA-7F6BE283F68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chemeClr val="accent3">
                  <a:alpha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939800" y="931530"/>
            <a:ext cx="11025188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平行四边形 4"/>
          <p:cNvSpPr/>
          <p:nvPr/>
        </p:nvSpPr>
        <p:spPr>
          <a:xfrm>
            <a:off x="11798295" y="773906"/>
            <a:ext cx="166692" cy="97239"/>
          </a:xfrm>
          <a:prstGeom prst="parallelogram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>
            <a:off x="11631603" y="773906"/>
            <a:ext cx="166692" cy="97239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54000" y="254001"/>
            <a:ext cx="685800" cy="685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38956" y="538957"/>
            <a:ext cx="115888" cy="115888"/>
          </a:xfrm>
          <a:prstGeom prst="ellipse">
            <a:avLst/>
          </a:prstGeom>
          <a:noFill/>
          <a:ln w="15875">
            <a:solidFill>
              <a:schemeClr val="bg1">
                <a:alpha val="3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93675" y="193676"/>
            <a:ext cx="806450" cy="806450"/>
          </a:xfrm>
          <a:prstGeom prst="ellipse">
            <a:avLst/>
          </a:prstGeom>
          <a:noFill/>
          <a:ln w="15875">
            <a:solidFill>
              <a:schemeClr val="bg1">
                <a:alpha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333374" y="333375"/>
            <a:ext cx="527052" cy="527052"/>
          </a:xfrm>
          <a:prstGeom prst="ellipse">
            <a:avLst/>
          </a:prstGeom>
          <a:noFill/>
          <a:ln w="15875">
            <a:solidFill>
              <a:schemeClr val="bg1">
                <a:alpha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26"/>
          <p:cNvSpPr>
            <a:spLocks noGrp="1"/>
          </p:cNvSpPr>
          <p:nvPr>
            <p:ph type="body" sz="quarter" idx="10" hasCustomPrompt="1"/>
          </p:nvPr>
        </p:nvSpPr>
        <p:spPr>
          <a:xfrm>
            <a:off x="241300" y="262860"/>
            <a:ext cx="711200" cy="6731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28"/>
          <p:cNvSpPr>
            <a:spLocks noGrp="1"/>
          </p:cNvSpPr>
          <p:nvPr>
            <p:ph type="body" sz="quarter" idx="11"/>
          </p:nvPr>
        </p:nvSpPr>
        <p:spPr>
          <a:xfrm>
            <a:off x="1106488" y="324896"/>
            <a:ext cx="10858499" cy="535531"/>
          </a:xfrm>
          <a:prstGeom prst="rect">
            <a:avLst/>
          </a:prstGeom>
        </p:spPr>
        <p:txBody>
          <a:bodyPr wrap="square" anchor="ctr" anchorCtr="0">
            <a:spAutoFit/>
          </a:bodyPr>
          <a:lstStyle>
            <a:lvl1pPr>
              <a:defRPr lang="zh-CN" altLang="en-US" sz="3200" b="1" spc="1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7596462" y="-1"/>
            <a:ext cx="4595538" cy="4153546"/>
          </a:xfrm>
          <a:custGeom>
            <a:avLst/>
            <a:gdLst>
              <a:gd name="connsiteX0" fmla="*/ 1493988 w 4595538"/>
              <a:gd name="connsiteY0" fmla="*/ 0 h 4153546"/>
              <a:gd name="connsiteX1" fmla="*/ 4595538 w 4595538"/>
              <a:gd name="connsiteY1" fmla="*/ 0 h 4153546"/>
              <a:gd name="connsiteX2" fmla="*/ 4595538 w 4595538"/>
              <a:gd name="connsiteY2" fmla="*/ 1257388 h 4153546"/>
              <a:gd name="connsiteX3" fmla="*/ 2923440 w 4595538"/>
              <a:gd name="connsiteY3" fmla="*/ 4153546 h 4153546"/>
              <a:gd name="connsiteX4" fmla="*/ 2222768 w 4595538"/>
              <a:gd name="connsiteY4" fmla="*/ 4153546 h 4153546"/>
              <a:gd name="connsiteX5" fmla="*/ 3126830 w 4595538"/>
              <a:gd name="connsiteY5" fmla="*/ 2587665 h 4153546"/>
              <a:gd name="connsiteX6" fmla="*/ 0 w 4595538"/>
              <a:gd name="connsiteY6" fmla="*/ 2587665 h 4153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95538" h="4153546">
                <a:moveTo>
                  <a:pt x="1493988" y="0"/>
                </a:moveTo>
                <a:lnTo>
                  <a:pt x="4595538" y="0"/>
                </a:lnTo>
                <a:lnTo>
                  <a:pt x="4595538" y="1257388"/>
                </a:lnTo>
                <a:lnTo>
                  <a:pt x="2923440" y="4153546"/>
                </a:lnTo>
                <a:lnTo>
                  <a:pt x="2222768" y="4153546"/>
                </a:lnTo>
                <a:lnTo>
                  <a:pt x="3126830" y="2587665"/>
                </a:lnTo>
                <a:lnTo>
                  <a:pt x="0" y="258766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4282652" y="2720729"/>
            <a:ext cx="6211745" cy="4137270"/>
          </a:xfrm>
          <a:custGeom>
            <a:avLst/>
            <a:gdLst>
              <a:gd name="connsiteX0" fmla="*/ 2384242 w 6211745"/>
              <a:gd name="connsiteY0" fmla="*/ 0 h 4137270"/>
              <a:gd name="connsiteX1" fmla="*/ 6211745 w 6211745"/>
              <a:gd name="connsiteY1" fmla="*/ 0 h 4137270"/>
              <a:gd name="connsiteX2" fmla="*/ 3823091 w 6211745"/>
              <a:gd name="connsiteY2" fmla="*/ 4137270 h 4137270"/>
              <a:gd name="connsiteX3" fmla="*/ 13234 w 6211745"/>
              <a:gd name="connsiteY3" fmla="*/ 4137270 h 4137270"/>
              <a:gd name="connsiteX4" fmla="*/ 0 w 6211745"/>
              <a:gd name="connsiteY4" fmla="*/ 4129630 h 4137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11745" h="4137270">
                <a:moveTo>
                  <a:pt x="2384242" y="0"/>
                </a:moveTo>
                <a:lnTo>
                  <a:pt x="6211745" y="0"/>
                </a:lnTo>
                <a:lnTo>
                  <a:pt x="3823091" y="4137270"/>
                </a:lnTo>
                <a:lnTo>
                  <a:pt x="13234" y="4137270"/>
                </a:lnTo>
                <a:lnTo>
                  <a:pt x="0" y="412963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>
            <a:off x="835478" y="2702109"/>
            <a:ext cx="1381125" cy="292100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 txBox="1"/>
          <p:nvPr/>
        </p:nvSpPr>
        <p:spPr>
          <a:xfrm>
            <a:off x="758551" y="1390878"/>
            <a:ext cx="68995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200" dirty="0">
                <a:latin typeface="Book Antiqua" panose="02040602050305030304" pitchFamily="18" charset="0"/>
              </a:rPr>
              <a:t>Data Management </a:t>
            </a:r>
          </a:p>
          <a:p>
            <a:r>
              <a:rPr lang="en-US" altLang="en-US" sz="3200" dirty="0">
                <a:latin typeface="Book Antiqua" panose="02040602050305030304" pitchFamily="18" charset="0"/>
              </a:rPr>
              <a:t>for Analytics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en-US" sz="3200" dirty="0">
                <a:latin typeface="Book Antiqua" panose="02040602050305030304" pitchFamily="18" charset="0"/>
              </a:rPr>
              <a:t>Case Study Project</a:t>
            </a:r>
          </a:p>
          <a:p>
            <a:r>
              <a:rPr lang="en-US" altLang="zh-CN" sz="3200" dirty="0" err="1">
                <a:latin typeface="Book Antiqua" panose="02040602050305030304" pitchFamily="18" charset="0"/>
              </a:rPr>
              <a:t>BB_Bank</a:t>
            </a:r>
            <a:r>
              <a:rPr lang="zh-CN" altLang="en-US" sz="3200" dirty="0">
                <a:latin typeface="Book Antiqua" panose="02040602050305030304" pitchFamily="18" charset="0"/>
              </a:rPr>
              <a:t> </a:t>
            </a:r>
            <a:r>
              <a:rPr lang="en-US" altLang="zh-CN" sz="3200" dirty="0">
                <a:latin typeface="Book Antiqua" panose="02040602050305030304" pitchFamily="18" charset="0"/>
              </a:rPr>
              <a:t>Online Transaction System</a:t>
            </a:r>
            <a:endParaRPr lang="zh-CN" altLang="en-US" sz="3200" dirty="0">
              <a:latin typeface="Book Antiqua" panose="02040602050305030304" pitchFamily="18" charset="0"/>
            </a:endParaRPr>
          </a:p>
        </p:txBody>
      </p:sp>
      <p:sp>
        <p:nvSpPr>
          <p:cNvPr id="5" name="圆角矩形 45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>
            <a:off x="831384" y="4205496"/>
            <a:ext cx="3092029" cy="86623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698500" dist="203200" dir="2700000" sx="85000" sy="85000" algn="tl" rotWithShape="0">
              <a:schemeClr val="accent2">
                <a:alpha val="6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latin typeface="+mj-ea"/>
                <a:ea typeface="+mj-ea"/>
              </a:rPr>
              <a:t>Project</a:t>
            </a:r>
            <a:r>
              <a:rPr lang="zh-CN" altLang="en-US" dirty="0">
                <a:latin typeface="+mj-ea"/>
                <a:ea typeface="+mj-ea"/>
              </a:rPr>
              <a:t> </a:t>
            </a:r>
            <a:r>
              <a:rPr lang="en-US" altLang="zh-CN" dirty="0">
                <a:latin typeface="+mj-ea"/>
                <a:ea typeface="+mj-ea"/>
              </a:rPr>
              <a:t>by</a:t>
            </a:r>
            <a:r>
              <a:rPr lang="zh-CN" altLang="en-US" dirty="0">
                <a:latin typeface="+mj-ea"/>
                <a:ea typeface="+mj-ea"/>
              </a:rPr>
              <a:t> </a:t>
            </a:r>
            <a:r>
              <a:rPr lang="zh-CN" altLang="en-US" dirty="0" smtClean="0">
                <a:latin typeface="+mj-ea"/>
                <a:ea typeface="+mj-ea"/>
              </a:rPr>
              <a:t>                 </a:t>
            </a:r>
            <a:r>
              <a:rPr lang="en-US" altLang="zh-CN" dirty="0" err="1" smtClean="0">
                <a:latin typeface="+mj-ea"/>
                <a:ea typeface="+mj-ea"/>
              </a:rPr>
              <a:t>Abilash</a:t>
            </a:r>
            <a:r>
              <a:rPr lang="en-US" altLang="zh-CN" dirty="0" smtClean="0">
                <a:latin typeface="+mj-ea"/>
                <a:ea typeface="+mj-ea"/>
              </a:rPr>
              <a:t> </a:t>
            </a:r>
            <a:r>
              <a:rPr lang="en-US" altLang="zh-CN" dirty="0">
                <a:latin typeface="+mj-ea"/>
                <a:ea typeface="+mj-ea"/>
              </a:rPr>
              <a:t>Sivakumar</a:t>
            </a:r>
            <a:endParaRPr lang="zh-CN" altLang="en-US" dirty="0">
              <a:latin typeface="+mj-ea"/>
              <a:ea typeface="+mj-ea"/>
            </a:endParaRPr>
          </a:p>
        </p:txBody>
      </p:sp>
      <p:cxnSp>
        <p:nvCxnSpPr>
          <p:cNvPr id="6" name="直接连接符 5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CxnSpPr/>
          <p:nvPr/>
        </p:nvCxnSpPr>
        <p:spPr>
          <a:xfrm flipH="1">
            <a:off x="831386" y="1376363"/>
            <a:ext cx="1673768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65" r="10723"/>
          <a:stretch>
            <a:fillRect/>
          </a:stretch>
        </p:blipFill>
        <p:spPr>
          <a:xfrm flipH="1">
            <a:off x="6046988" y="0"/>
            <a:ext cx="6145012" cy="6858000"/>
          </a:xfrm>
          <a:custGeom>
            <a:avLst/>
            <a:gdLst>
              <a:gd name="connsiteX0" fmla="*/ 0 w 6145012"/>
              <a:gd name="connsiteY0" fmla="*/ 0 h 6858000"/>
              <a:gd name="connsiteX1" fmla="*/ 3112473 w 6145012"/>
              <a:gd name="connsiteY1" fmla="*/ 0 h 6858000"/>
              <a:gd name="connsiteX2" fmla="*/ 6145012 w 6145012"/>
              <a:gd name="connsiteY2" fmla="*/ 6858000 h 6858000"/>
              <a:gd name="connsiteX3" fmla="*/ 0 w 614501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5012" h="6858000">
                <a:moveTo>
                  <a:pt x="0" y="0"/>
                </a:moveTo>
                <a:lnTo>
                  <a:pt x="3112473" y="0"/>
                </a:lnTo>
                <a:lnTo>
                  <a:pt x="614501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任意多边形 14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 flipH="1">
            <a:off x="5638772" y="3635537"/>
            <a:ext cx="1845857" cy="3222463"/>
          </a:xfrm>
          <a:custGeom>
            <a:avLst/>
            <a:gdLst>
              <a:gd name="connsiteX0" fmla="*/ 0 w 1845857"/>
              <a:gd name="connsiteY0" fmla="*/ 0 h 3222463"/>
              <a:gd name="connsiteX1" fmla="*/ 501654 w 1845857"/>
              <a:gd name="connsiteY1" fmla="*/ 182587 h 3222463"/>
              <a:gd name="connsiteX2" fmla="*/ 1845857 w 1845857"/>
              <a:gd name="connsiteY2" fmla="*/ 3222463 h 3222463"/>
              <a:gd name="connsiteX3" fmla="*/ 1424941 w 1845857"/>
              <a:gd name="connsiteY3" fmla="*/ 3222463 h 322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5857" h="3222463">
                <a:moveTo>
                  <a:pt x="0" y="0"/>
                </a:moveTo>
                <a:lnTo>
                  <a:pt x="501654" y="182587"/>
                </a:lnTo>
                <a:lnTo>
                  <a:pt x="1845857" y="3222463"/>
                </a:lnTo>
                <a:lnTo>
                  <a:pt x="1424941" y="322246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81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 flipH="1">
            <a:off x="5638772" y="5246769"/>
            <a:ext cx="1133387" cy="1611231"/>
          </a:xfrm>
          <a:custGeom>
            <a:avLst/>
            <a:gdLst>
              <a:gd name="connsiteX0" fmla="*/ 0 w 1133387"/>
              <a:gd name="connsiteY0" fmla="*/ 0 h 1611231"/>
              <a:gd name="connsiteX1" fmla="*/ 501654 w 1133387"/>
              <a:gd name="connsiteY1" fmla="*/ 182587 h 1611231"/>
              <a:gd name="connsiteX2" fmla="*/ 1133387 w 1133387"/>
              <a:gd name="connsiteY2" fmla="*/ 1611231 h 1611231"/>
              <a:gd name="connsiteX3" fmla="*/ 712471 w 1133387"/>
              <a:gd name="connsiteY3" fmla="*/ 1611231 h 1611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387" h="1611231">
                <a:moveTo>
                  <a:pt x="0" y="0"/>
                </a:moveTo>
                <a:lnTo>
                  <a:pt x="501654" y="182587"/>
                </a:lnTo>
                <a:lnTo>
                  <a:pt x="1133387" y="1611231"/>
                </a:lnTo>
                <a:lnTo>
                  <a:pt x="712471" y="1611231"/>
                </a:lnTo>
                <a:close/>
              </a:path>
            </a:pathLst>
          </a:custGeom>
          <a:solidFill>
            <a:srgbClr val="FF6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 flipH="1" flipV="1">
            <a:off x="7658100" y="-14514"/>
            <a:ext cx="1427845" cy="16129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 txBox="1"/>
          <p:nvPr/>
        </p:nvSpPr>
        <p:spPr>
          <a:xfrm rot="1440000" flipH="1">
            <a:off x="6933943" y="3982546"/>
            <a:ext cx="369332" cy="25077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200" dirty="0">
                <a:gradFill flip="none" rotWithShape="1"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</a:rPr>
              <a:t>POWERPOINT</a:t>
            </a:r>
            <a:endParaRPr lang="zh-CN" altLang="en-US" sz="1200" dirty="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DCA486-664D-9343-5B70-D29DFDECCD9E}"/>
              </a:ext>
            </a:extLst>
          </p:cNvPr>
          <p:cNvSpPr txBox="1"/>
          <p:nvPr/>
        </p:nvSpPr>
        <p:spPr>
          <a:xfrm>
            <a:off x="1077199" y="5867718"/>
            <a:ext cx="176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April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18,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2023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>
          <a:xfrm>
            <a:off x="9556076" y="2313306"/>
            <a:ext cx="2635923" cy="4544694"/>
          </a:xfrm>
          <a:custGeom>
            <a:avLst/>
            <a:gdLst>
              <a:gd name="connsiteX0" fmla="*/ 2952892 w 2952893"/>
              <a:gd name="connsiteY0" fmla="*/ 0 h 5091193"/>
              <a:gd name="connsiteX1" fmla="*/ 2952893 w 2952893"/>
              <a:gd name="connsiteY1" fmla="*/ 2 h 5091193"/>
              <a:gd name="connsiteX2" fmla="*/ 2952893 w 2952893"/>
              <a:gd name="connsiteY2" fmla="*/ 5091193 h 5091193"/>
              <a:gd name="connsiteX3" fmla="*/ 0 w 2952893"/>
              <a:gd name="connsiteY3" fmla="*/ 5091193 h 50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893" h="5091193">
                <a:moveTo>
                  <a:pt x="2952892" y="0"/>
                </a:moveTo>
                <a:lnTo>
                  <a:pt x="2952893" y="2"/>
                </a:lnTo>
                <a:lnTo>
                  <a:pt x="2952893" y="5091193"/>
                </a:lnTo>
                <a:lnTo>
                  <a:pt x="0" y="509119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/>
        </p:nvSpPr>
        <p:spPr>
          <a:xfrm flipH="1" flipV="1">
            <a:off x="0" y="0"/>
            <a:ext cx="1990810" cy="4427713"/>
          </a:xfrm>
          <a:custGeom>
            <a:avLst/>
            <a:gdLst>
              <a:gd name="connsiteX0" fmla="*/ 1425242 w 1990810"/>
              <a:gd name="connsiteY0" fmla="*/ 4427713 h 4427713"/>
              <a:gd name="connsiteX1" fmla="*/ 568286 w 1990810"/>
              <a:gd name="connsiteY1" fmla="*/ 4427713 h 4427713"/>
              <a:gd name="connsiteX2" fmla="*/ 4670 w 1990810"/>
              <a:gd name="connsiteY2" fmla="*/ 3451502 h 4427713"/>
              <a:gd name="connsiteX3" fmla="*/ 3 w 1990810"/>
              <a:gd name="connsiteY3" fmla="*/ 3451502 h 4427713"/>
              <a:gd name="connsiteX4" fmla="*/ 2337 w 1990810"/>
              <a:gd name="connsiteY4" fmla="*/ 3447461 h 4427713"/>
              <a:gd name="connsiteX5" fmla="*/ 0 w 1990810"/>
              <a:gd name="connsiteY5" fmla="*/ 3443413 h 4427713"/>
              <a:gd name="connsiteX6" fmla="*/ 4673 w 1990810"/>
              <a:gd name="connsiteY6" fmla="*/ 3443413 h 4427713"/>
              <a:gd name="connsiteX7" fmla="*/ 1133852 w 1990810"/>
              <a:gd name="connsiteY7" fmla="*/ 1487617 h 4427713"/>
              <a:gd name="connsiteX8" fmla="*/ 1131934 w 1990810"/>
              <a:gd name="connsiteY8" fmla="*/ 1487617 h 4427713"/>
              <a:gd name="connsiteX9" fmla="*/ 1990810 w 1990810"/>
              <a:gd name="connsiteY9" fmla="*/ 0 h 4427713"/>
              <a:gd name="connsiteX10" fmla="*/ 1990810 w 1990810"/>
              <a:gd name="connsiteY10" fmla="*/ 1484295 h 4427713"/>
              <a:gd name="connsiteX11" fmla="*/ 1988892 w 1990810"/>
              <a:gd name="connsiteY11" fmla="*/ 1487617 h 4427713"/>
              <a:gd name="connsiteX12" fmla="*/ 1990810 w 1990810"/>
              <a:gd name="connsiteY12" fmla="*/ 1487617 h 4427713"/>
              <a:gd name="connsiteX13" fmla="*/ 859294 w 1990810"/>
              <a:gd name="connsiteY13" fmla="*/ 3447461 h 44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0810" h="4427713">
                <a:moveTo>
                  <a:pt x="1425242" y="4427713"/>
                </a:moveTo>
                <a:lnTo>
                  <a:pt x="568286" y="4427713"/>
                </a:lnTo>
                <a:lnTo>
                  <a:pt x="4670" y="3451502"/>
                </a:lnTo>
                <a:lnTo>
                  <a:pt x="3" y="3451502"/>
                </a:lnTo>
                <a:lnTo>
                  <a:pt x="2337" y="3447461"/>
                </a:lnTo>
                <a:lnTo>
                  <a:pt x="0" y="3443413"/>
                </a:lnTo>
                <a:lnTo>
                  <a:pt x="4673" y="3443413"/>
                </a:lnTo>
                <a:lnTo>
                  <a:pt x="1133852" y="1487617"/>
                </a:lnTo>
                <a:lnTo>
                  <a:pt x="1131934" y="1487617"/>
                </a:lnTo>
                <a:lnTo>
                  <a:pt x="1990810" y="0"/>
                </a:lnTo>
                <a:lnTo>
                  <a:pt x="1990810" y="1484295"/>
                </a:lnTo>
                <a:lnTo>
                  <a:pt x="1988892" y="1487617"/>
                </a:lnTo>
                <a:lnTo>
                  <a:pt x="1990810" y="1487617"/>
                </a:lnTo>
                <a:lnTo>
                  <a:pt x="859294" y="34474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0" y="2726345"/>
            <a:ext cx="1455962" cy="2521800"/>
          </a:xfrm>
          <a:custGeom>
            <a:avLst/>
            <a:gdLst>
              <a:gd name="connsiteX0" fmla="*/ 1288338 w 1455962"/>
              <a:gd name="connsiteY0" fmla="*/ 0 h 2521800"/>
              <a:gd name="connsiteX1" fmla="*/ 1455962 w 1455962"/>
              <a:gd name="connsiteY1" fmla="*/ 0 h 2521800"/>
              <a:gd name="connsiteX2" fmla="*/ 0 w 1455962"/>
              <a:gd name="connsiteY2" fmla="*/ 2521800 h 2521800"/>
              <a:gd name="connsiteX3" fmla="*/ 0 w 1455962"/>
              <a:gd name="connsiteY3" fmla="*/ 2231468 h 252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962" h="2521800">
                <a:moveTo>
                  <a:pt x="1288338" y="0"/>
                </a:moveTo>
                <a:lnTo>
                  <a:pt x="1455962" y="0"/>
                </a:lnTo>
                <a:lnTo>
                  <a:pt x="0" y="2521800"/>
                </a:lnTo>
                <a:lnTo>
                  <a:pt x="0" y="22314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>
            <a:off x="1698171" y="2831811"/>
            <a:ext cx="8795658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Logical modeling (relational model)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78401" y="1959428"/>
            <a:ext cx="2235199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dirty="0"/>
              <a:t>PART  03</a:t>
            </a:r>
            <a:endParaRPr lang="zh-CN" altLang="en-US" dirty="0"/>
          </a:p>
        </p:txBody>
      </p:sp>
      <p:sp>
        <p:nvSpPr>
          <p:cNvPr id="15" name="任意多边形: 形状 14"/>
          <p:cNvSpPr/>
          <p:nvPr/>
        </p:nvSpPr>
        <p:spPr>
          <a:xfrm>
            <a:off x="11001829" y="1318458"/>
            <a:ext cx="1455962" cy="2521800"/>
          </a:xfrm>
          <a:custGeom>
            <a:avLst/>
            <a:gdLst>
              <a:gd name="connsiteX0" fmla="*/ 1288338 w 1455962"/>
              <a:gd name="connsiteY0" fmla="*/ 0 h 2521800"/>
              <a:gd name="connsiteX1" fmla="*/ 1455962 w 1455962"/>
              <a:gd name="connsiteY1" fmla="*/ 0 h 2521800"/>
              <a:gd name="connsiteX2" fmla="*/ 0 w 1455962"/>
              <a:gd name="connsiteY2" fmla="*/ 2521800 h 2521800"/>
              <a:gd name="connsiteX3" fmla="*/ 0 w 1455962"/>
              <a:gd name="connsiteY3" fmla="*/ 2231468 h 252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962" h="2521800">
                <a:moveTo>
                  <a:pt x="1288338" y="0"/>
                </a:moveTo>
                <a:lnTo>
                  <a:pt x="1455962" y="0"/>
                </a:lnTo>
                <a:lnTo>
                  <a:pt x="0" y="2521800"/>
                </a:lnTo>
                <a:lnTo>
                  <a:pt x="0" y="22314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1779177">
            <a:off x="11298488" y="4167573"/>
            <a:ext cx="1388034" cy="3578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3" name="文本占位符 2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>
            <a:spLocks noGrp="1"/>
          </p:cNvSpPr>
          <p:nvPr>
            <p:ph type="body" sz="quarter" idx="11"/>
          </p:nvPr>
        </p:nvSpPr>
        <p:spPr>
          <a:xfrm>
            <a:off x="1106488" y="321048"/>
            <a:ext cx="10858499" cy="54322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Relational model</a:t>
            </a:r>
            <a:endParaRPr lang="zh-CN" altLang="en-US" dirty="0"/>
          </a:p>
        </p:txBody>
      </p:sp>
      <p:sp>
        <p:nvSpPr>
          <p:cNvPr id="4" name="e7d195523061f1c0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e7d195523061f1c0d3ba7f298e59d031c9c3f97027ed136f882110EF8F17BAD1F2C348D17C7856EF46CB4678CC9E44EE1ABA681E3133328A7B4D22AAF822B2429426B2355AA8CC4431B8568D2CF3B73A9B0145E3BA7EF5467A9393167B1AAF8BDB84EDFB47E5FED3D9F05EDCB46D5D62751F60E5C4F95D1A87769E0E4E8C433496AC852E2DB609B0</a:t>
            </a:r>
            <a:endParaRPr lang="zh-CN" altLang="en-US" sz="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2BE7E6-02DC-4B7C-F877-DF6C1B8837CD}"/>
              </a:ext>
            </a:extLst>
          </p:cNvPr>
          <p:cNvSpPr txBox="1"/>
          <p:nvPr/>
        </p:nvSpPr>
        <p:spPr>
          <a:xfrm>
            <a:off x="515039" y="1247331"/>
            <a:ext cx="1204139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Customer </a:t>
            </a:r>
            <a:r>
              <a:rPr lang="en-US" altLang="zh-CN" b="1" dirty="0"/>
              <a:t>(1)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Customer(</a:t>
            </a:r>
            <a:r>
              <a:rPr lang="en-US" u="sng" dirty="0" err="1">
                <a:solidFill>
                  <a:srgbClr val="FF0000"/>
                </a:solidFill>
              </a:rPr>
              <a:t>CustID</a:t>
            </a:r>
            <a:r>
              <a:rPr lang="en-US" dirty="0">
                <a:solidFill>
                  <a:srgbClr val="FF0000"/>
                </a:solidFill>
              </a:rPr>
              <a:t>, SSN, Name, Gender, Address, </a:t>
            </a:r>
            <a:r>
              <a:rPr lang="en-US" dirty="0" err="1">
                <a:solidFill>
                  <a:srgbClr val="FF0000"/>
                </a:solidFill>
              </a:rPr>
              <a:t>PhoneNR</a:t>
            </a:r>
            <a:r>
              <a:rPr lang="en-US" dirty="0">
                <a:solidFill>
                  <a:srgbClr val="FF0000"/>
                </a:solidFill>
              </a:rPr>
              <a:t>) 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b="1" dirty="0"/>
              <a:t> </a:t>
            </a:r>
            <a:r>
              <a:rPr lang="en-US" altLang="zh-CN" b="1" dirty="0"/>
              <a:t>Deposit(5)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Account_Cust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u="sng" dirty="0" err="1">
                <a:solidFill>
                  <a:srgbClr val="FF0000"/>
                </a:solidFill>
              </a:rPr>
              <a:t>AccountNR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OpenDate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StopDate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i="1" dirty="0" err="1">
                <a:solidFill>
                  <a:srgbClr val="FF0000"/>
                </a:solidFill>
              </a:rPr>
              <a:t>CustID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i="1" dirty="0" err="1">
                <a:solidFill>
                  <a:srgbClr val="FF0000"/>
                </a:solidFill>
              </a:rPr>
              <a:t>BBRoutingNumber</a:t>
            </a:r>
            <a:r>
              <a:rPr lang="en-US" dirty="0">
                <a:solidFill>
                  <a:srgbClr val="FF0000"/>
                </a:solidFill>
              </a:rPr>
              <a:t>),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     </a:t>
            </a:r>
            <a:r>
              <a:rPr lang="en-US" dirty="0" err="1">
                <a:solidFill>
                  <a:srgbClr val="FF0000"/>
                </a:solidFill>
              </a:rPr>
              <a:t>CustID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BBRoutingNumber</a:t>
            </a:r>
            <a:r>
              <a:rPr lang="en-US" dirty="0">
                <a:solidFill>
                  <a:srgbClr val="FF0000"/>
                </a:solidFill>
              </a:rPr>
              <a:t> is not NULL.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Saving(</a:t>
            </a:r>
            <a:r>
              <a:rPr lang="en-US" i="1" dirty="0" err="1">
                <a:solidFill>
                  <a:srgbClr val="FF0000"/>
                </a:solidFill>
              </a:rPr>
              <a:t>AccountNR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SAmount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SavingInterest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i="1" dirty="0" err="1">
                <a:solidFill>
                  <a:srgbClr val="FF0000"/>
                </a:solidFill>
              </a:rPr>
              <a:t>CustID</a:t>
            </a:r>
            <a:r>
              <a:rPr lang="en-US" i="1" dirty="0">
                <a:solidFill>
                  <a:srgbClr val="FF0000"/>
                </a:solidFill>
              </a:rPr>
              <a:t>, </a:t>
            </a:r>
            <a:r>
              <a:rPr lang="en-US" i="1" dirty="0" err="1">
                <a:solidFill>
                  <a:srgbClr val="FF0000"/>
                </a:solidFill>
              </a:rPr>
              <a:t>SavingRateID</a:t>
            </a:r>
            <a:r>
              <a:rPr lang="en-US" dirty="0">
                <a:solidFill>
                  <a:srgbClr val="FF0000"/>
                </a:solidFill>
              </a:rPr>
              <a:t>),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     </a:t>
            </a:r>
            <a:r>
              <a:rPr lang="en-US" dirty="0" err="1">
                <a:solidFill>
                  <a:srgbClr val="FF0000"/>
                </a:solidFill>
              </a:rPr>
              <a:t>SavingRateID</a:t>
            </a:r>
            <a:r>
              <a:rPr lang="en-US" dirty="0">
                <a:solidFill>
                  <a:srgbClr val="FF0000"/>
                </a:solidFill>
              </a:rPr>
              <a:t> is not NULL.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Checking(</a:t>
            </a:r>
            <a:r>
              <a:rPr lang="en-US" i="1" dirty="0" err="1">
                <a:solidFill>
                  <a:srgbClr val="FF0000"/>
                </a:solidFill>
              </a:rPr>
              <a:t>AccountNR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CAmount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i="1" dirty="0" err="1">
                <a:solidFill>
                  <a:srgbClr val="FF0000"/>
                </a:solidFill>
              </a:rPr>
              <a:t>CustID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SavingRate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u="sng" dirty="0" err="1">
                <a:solidFill>
                  <a:srgbClr val="FF0000"/>
                </a:solidFill>
              </a:rPr>
              <a:t>SavingRateID</a:t>
            </a:r>
            <a:r>
              <a:rPr lang="en-US" dirty="0">
                <a:solidFill>
                  <a:srgbClr val="FF0000"/>
                </a:solidFill>
              </a:rPr>
              <a:t>, Rate, StartDate, </a:t>
            </a:r>
            <a:r>
              <a:rPr lang="en-US" dirty="0" err="1">
                <a:solidFill>
                  <a:srgbClr val="FF0000"/>
                </a:solidFill>
              </a:rPr>
              <a:t>StopDate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i="1" dirty="0" err="1">
                <a:solidFill>
                  <a:srgbClr val="FF0000"/>
                </a:solidFill>
              </a:rPr>
              <a:t>StaffID</a:t>
            </a:r>
            <a:r>
              <a:rPr lang="en-US" dirty="0">
                <a:solidFill>
                  <a:srgbClr val="FF0000"/>
                </a:solidFill>
              </a:rPr>
              <a:t>),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    </a:t>
            </a:r>
            <a:r>
              <a:rPr lang="en-US" dirty="0" err="1">
                <a:solidFill>
                  <a:srgbClr val="FF0000"/>
                </a:solidFill>
              </a:rPr>
              <a:t>StaffID</a:t>
            </a:r>
            <a:r>
              <a:rPr lang="en-US" dirty="0">
                <a:solidFill>
                  <a:srgbClr val="FF0000"/>
                </a:solidFill>
              </a:rPr>
              <a:t> is not NULL.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AssetAverage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i="1" dirty="0" err="1">
                <a:solidFill>
                  <a:srgbClr val="FF0000"/>
                </a:solidFill>
              </a:rPr>
              <a:t>CustID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AssetQuantity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 startAt="3"/>
            </a:pPr>
            <a:r>
              <a:rPr lang="en-US" b="1" dirty="0"/>
              <a:t> Loan</a:t>
            </a:r>
            <a:r>
              <a:rPr lang="en-US" altLang="zh-CN" b="1" dirty="0"/>
              <a:t>(4)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Credit (</a:t>
            </a:r>
            <a:r>
              <a:rPr lang="en-US" i="1" dirty="0" err="1">
                <a:solidFill>
                  <a:srgbClr val="FF0000"/>
                </a:solidFill>
              </a:rPr>
              <a:t>CustID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CreditScore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CreditDate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CreditInstitute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ApproveRecord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u="sng" dirty="0" err="1">
                <a:solidFill>
                  <a:srgbClr val="FF0000"/>
                </a:solidFill>
              </a:rPr>
              <a:t>ApproveID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ApproveDate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Result_Y</a:t>
            </a:r>
            <a:r>
              <a:rPr lang="en-US" dirty="0">
                <a:solidFill>
                  <a:srgbClr val="FF0000"/>
                </a:solidFill>
              </a:rPr>
              <a:t>/N, </a:t>
            </a:r>
            <a:r>
              <a:rPr lang="en-US" dirty="0" err="1">
                <a:solidFill>
                  <a:srgbClr val="FF0000"/>
                </a:solidFill>
              </a:rPr>
              <a:t>TotalAmount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i="1" dirty="0" err="1">
                <a:solidFill>
                  <a:srgbClr val="FF0000"/>
                </a:solidFill>
              </a:rPr>
              <a:t>CustID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Loan (</a:t>
            </a:r>
            <a:r>
              <a:rPr lang="en-US" u="sng" dirty="0" err="1">
                <a:solidFill>
                  <a:srgbClr val="FF0000"/>
                </a:solidFill>
              </a:rPr>
              <a:t>LoanID</a:t>
            </a:r>
            <a:r>
              <a:rPr lang="en-US" dirty="0">
                <a:solidFill>
                  <a:srgbClr val="FF0000"/>
                </a:solidFill>
              </a:rPr>
              <a:t>, StartDate, </a:t>
            </a:r>
            <a:r>
              <a:rPr lang="en-US" dirty="0" err="1">
                <a:solidFill>
                  <a:srgbClr val="FF0000"/>
                </a:solidFill>
              </a:rPr>
              <a:t>StopDate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TotalAmount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AmountLeft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LoanInterest</a:t>
            </a:r>
            <a:r>
              <a:rPr lang="en-US" dirty="0">
                <a:solidFill>
                  <a:srgbClr val="FF0000"/>
                </a:solidFill>
              </a:rPr>
              <a:t>, Rate, </a:t>
            </a:r>
            <a:r>
              <a:rPr lang="en-US" i="1" dirty="0" err="1">
                <a:solidFill>
                  <a:srgbClr val="FF0000"/>
                </a:solidFill>
              </a:rPr>
              <a:t>CustID</a:t>
            </a:r>
            <a:r>
              <a:rPr lang="en-US" i="1" dirty="0">
                <a:solidFill>
                  <a:srgbClr val="FF0000"/>
                </a:solidFill>
              </a:rPr>
              <a:t>, </a:t>
            </a:r>
            <a:r>
              <a:rPr lang="en-US" i="1" dirty="0" err="1">
                <a:solidFill>
                  <a:srgbClr val="FF0000"/>
                </a:solidFill>
              </a:rPr>
              <a:t>ApproveID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LoanRate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u="sng" dirty="0" err="1">
                <a:solidFill>
                  <a:srgbClr val="FF0000"/>
                </a:solidFill>
              </a:rPr>
              <a:t>LoanRateID</a:t>
            </a:r>
            <a:r>
              <a:rPr lang="en-US" dirty="0">
                <a:solidFill>
                  <a:srgbClr val="FF0000"/>
                </a:solidFill>
              </a:rPr>
              <a:t>, StartDate, </a:t>
            </a:r>
            <a:r>
              <a:rPr lang="en-US" dirty="0" err="1">
                <a:solidFill>
                  <a:srgbClr val="FF0000"/>
                </a:solidFill>
              </a:rPr>
              <a:t>StopDate</a:t>
            </a:r>
            <a:r>
              <a:rPr lang="en-US" dirty="0">
                <a:solidFill>
                  <a:srgbClr val="FF0000"/>
                </a:solidFill>
              </a:rPr>
              <a:t>, Rate, </a:t>
            </a:r>
            <a:r>
              <a:rPr lang="en-US" i="1" dirty="0" err="1">
                <a:solidFill>
                  <a:srgbClr val="FF0000"/>
                </a:solidFill>
              </a:rPr>
              <a:t>StaffID</a:t>
            </a:r>
            <a:r>
              <a:rPr lang="en-US" dirty="0">
                <a:solidFill>
                  <a:srgbClr val="FF0000"/>
                </a:solidFill>
              </a:rPr>
              <a:t>), </a:t>
            </a:r>
            <a:r>
              <a:rPr lang="zh-CN" altLang="en-US" dirty="0">
                <a:solidFill>
                  <a:srgbClr val="FF0000"/>
                </a:solidFill>
              </a:rPr>
              <a:t>  </a:t>
            </a:r>
            <a:r>
              <a:rPr lang="en-US" dirty="0" err="1">
                <a:solidFill>
                  <a:srgbClr val="FF0000"/>
                </a:solidFill>
              </a:rPr>
              <a:t>StaffID</a:t>
            </a:r>
            <a:r>
              <a:rPr lang="en-US" dirty="0">
                <a:solidFill>
                  <a:srgbClr val="FF0000"/>
                </a:solidFill>
              </a:rPr>
              <a:t> is not NULL.</a:t>
            </a:r>
          </a:p>
        </p:txBody>
      </p:sp>
    </p:spTree>
    <p:extLst>
      <p:ext uri="{BB962C8B-B14F-4D97-AF65-F5344CB8AC3E}">
        <p14:creationId xmlns:p14="http://schemas.microsoft.com/office/powerpoint/2010/main" val="2257334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07</a:t>
            </a:r>
            <a:endParaRPr lang="zh-CN" altLang="en-US" dirty="0"/>
          </a:p>
        </p:txBody>
      </p:sp>
      <p:sp>
        <p:nvSpPr>
          <p:cNvPr id="3" name="文本占位符 2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>
            <a:spLocks noGrp="1"/>
          </p:cNvSpPr>
          <p:nvPr>
            <p:ph type="body" sz="quarter" idx="11"/>
          </p:nvPr>
        </p:nvSpPr>
        <p:spPr>
          <a:xfrm>
            <a:off x="1106488" y="321048"/>
            <a:ext cx="10858499" cy="54322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Relational model</a:t>
            </a:r>
            <a:endParaRPr lang="zh-CN" altLang="en-US" dirty="0"/>
          </a:p>
        </p:txBody>
      </p:sp>
      <p:sp>
        <p:nvSpPr>
          <p:cNvPr id="4" name="e7d195523061f1c0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e7d195523061f1c0d3ba7f298e59d031c9c3f97027ed136f882110EF8F17BAD1F2C348D17C7856EF46CB4678CC9E44EE1ABA681E3133328A7B4D22AAF822B2429426B2355AA8CC4431B8568D2CF3B73A9B0145E3BA7EF5467A9393167B1AAF8BDB84EDFB47E5FED3D9F05EDCB46D5D62751F60E5C4F95D1A87769E0E4E8C433496AC852E2DB609B0</a:t>
            </a:r>
            <a:endParaRPr lang="zh-CN" altLang="en-US" sz="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2BE7E6-02DC-4B7C-F877-DF6C1B8837CD}"/>
              </a:ext>
            </a:extLst>
          </p:cNvPr>
          <p:cNvSpPr txBox="1"/>
          <p:nvPr/>
        </p:nvSpPr>
        <p:spPr>
          <a:xfrm>
            <a:off x="0" y="1247331"/>
            <a:ext cx="1208314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pPr marL="342900" indent="-342900">
              <a:buFont typeface="+mj-lt"/>
              <a:buAutoNum type="arabicPeriod" startAt="4"/>
            </a:pPr>
            <a:r>
              <a:rPr lang="en-US" altLang="zh-CN" b="1" dirty="0" err="1"/>
              <a:t>BB_Bank</a:t>
            </a:r>
            <a:r>
              <a:rPr lang="en-US" altLang="zh-CN" b="1" dirty="0"/>
              <a:t>(2)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BBStaff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u="sng" dirty="0" err="1">
                <a:solidFill>
                  <a:srgbClr val="FF0000"/>
                </a:solidFill>
              </a:rPr>
              <a:t>StaffID</a:t>
            </a:r>
            <a:r>
              <a:rPr lang="en-US" dirty="0">
                <a:solidFill>
                  <a:srgbClr val="FF0000"/>
                </a:solidFill>
              </a:rPr>
              <a:t>, Name, Level)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BBInformation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u="sng" dirty="0" err="1">
                <a:solidFill>
                  <a:srgbClr val="FF0000"/>
                </a:solidFill>
              </a:rPr>
              <a:t>BBRoutingNumber</a:t>
            </a:r>
            <a:r>
              <a:rPr lang="en-US" dirty="0">
                <a:solidFill>
                  <a:srgbClr val="FF0000"/>
                </a:solidFill>
              </a:rPr>
              <a:t>, Wire, SWIFT, </a:t>
            </a:r>
            <a:r>
              <a:rPr lang="en-US" dirty="0" err="1">
                <a:solidFill>
                  <a:srgbClr val="FF0000"/>
                </a:solidFill>
              </a:rPr>
              <a:t>BBName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i="1" dirty="0" err="1">
                <a:solidFill>
                  <a:srgbClr val="FF0000"/>
                </a:solidFill>
              </a:rPr>
              <a:t>StaffID</a:t>
            </a:r>
            <a:r>
              <a:rPr lang="en-US" dirty="0">
                <a:solidFill>
                  <a:srgbClr val="FF0000"/>
                </a:solidFill>
              </a:rPr>
              <a:t>),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StaffID</a:t>
            </a:r>
            <a:r>
              <a:rPr lang="en-US" dirty="0">
                <a:solidFill>
                  <a:srgbClr val="FF0000"/>
                </a:solidFill>
              </a:rPr>
              <a:t> is not NULL.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+mj-lt"/>
              <a:buAutoNum type="arabicPeriod" startAt="5"/>
            </a:pPr>
            <a:r>
              <a:rPr lang="en-US" altLang="zh-CN" b="1" dirty="0"/>
              <a:t>Other</a:t>
            </a:r>
            <a:r>
              <a:rPr lang="zh-CN" altLang="en-US" b="1" dirty="0"/>
              <a:t> </a:t>
            </a:r>
            <a:r>
              <a:rPr lang="en-US" altLang="zh-CN" b="1" dirty="0"/>
              <a:t>Bank(2)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AccountOtherBank</a:t>
            </a:r>
            <a:r>
              <a:rPr lang="en-US" dirty="0">
                <a:solidFill>
                  <a:srgbClr val="FF0000"/>
                </a:solidFill>
              </a:rPr>
              <a:t>(</a:t>
            </a:r>
            <a:r>
              <a:rPr lang="en-US" u="sng" dirty="0" err="1">
                <a:solidFill>
                  <a:srgbClr val="FF0000"/>
                </a:solidFill>
              </a:rPr>
              <a:t>OBAccountNR</a:t>
            </a:r>
            <a:r>
              <a:rPr lang="en-US" u="sng" dirty="0">
                <a:solidFill>
                  <a:srgbClr val="FF0000"/>
                </a:solidFill>
              </a:rPr>
              <a:t>, </a:t>
            </a:r>
            <a:r>
              <a:rPr lang="en-US" u="sng" dirty="0" err="1">
                <a:solidFill>
                  <a:srgbClr val="FF0000"/>
                </a:solidFill>
              </a:rPr>
              <a:t>OBRoutingNumber</a:t>
            </a:r>
            <a:r>
              <a:rPr lang="en-US" dirty="0">
                <a:solidFill>
                  <a:srgbClr val="FF0000"/>
                </a:solidFill>
              </a:rPr>
              <a:t>, Wire, SWIFT, </a:t>
            </a:r>
            <a:r>
              <a:rPr lang="en-US" dirty="0" err="1">
                <a:solidFill>
                  <a:srgbClr val="FF0000"/>
                </a:solidFill>
              </a:rPr>
              <a:t>OB_Name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0000"/>
                </a:solidFill>
              </a:rPr>
              <a:t>Transfer_checking</a:t>
            </a:r>
            <a:r>
              <a:rPr lang="en-US" dirty="0">
                <a:solidFill>
                  <a:srgbClr val="FF0000"/>
                </a:solidFill>
              </a:rPr>
              <a:t>_ </a:t>
            </a:r>
            <a:r>
              <a:rPr lang="en-US" dirty="0" err="1">
                <a:solidFill>
                  <a:srgbClr val="FF0000"/>
                </a:solidFill>
              </a:rPr>
              <a:t>AccountOtherBank</a:t>
            </a:r>
            <a:r>
              <a:rPr lang="en-US" dirty="0">
                <a:solidFill>
                  <a:srgbClr val="FF0000"/>
                </a:solidFill>
              </a:rPr>
              <a:t> (</a:t>
            </a:r>
            <a:r>
              <a:rPr lang="en-US" u="sng" dirty="0" err="1">
                <a:solidFill>
                  <a:srgbClr val="FF0000"/>
                </a:solidFill>
              </a:rPr>
              <a:t>Transferid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AccountNR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OBAccountNR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en-US" dirty="0" err="1">
                <a:solidFill>
                  <a:srgbClr val="FF0000"/>
                </a:solidFill>
              </a:rPr>
              <a:t>OBRoutingNumber</a:t>
            </a:r>
            <a:r>
              <a:rPr lang="en-US" dirty="0">
                <a:solidFill>
                  <a:srgbClr val="FF0000"/>
                </a:solidFill>
              </a:rPr>
              <a:t>, StartDate/time, Quantity)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1987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>
          <a:xfrm>
            <a:off x="9556076" y="2313306"/>
            <a:ext cx="2635923" cy="4544694"/>
          </a:xfrm>
          <a:custGeom>
            <a:avLst/>
            <a:gdLst>
              <a:gd name="connsiteX0" fmla="*/ 2952892 w 2952893"/>
              <a:gd name="connsiteY0" fmla="*/ 0 h 5091193"/>
              <a:gd name="connsiteX1" fmla="*/ 2952893 w 2952893"/>
              <a:gd name="connsiteY1" fmla="*/ 2 h 5091193"/>
              <a:gd name="connsiteX2" fmla="*/ 2952893 w 2952893"/>
              <a:gd name="connsiteY2" fmla="*/ 5091193 h 5091193"/>
              <a:gd name="connsiteX3" fmla="*/ 0 w 2952893"/>
              <a:gd name="connsiteY3" fmla="*/ 5091193 h 50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893" h="5091193">
                <a:moveTo>
                  <a:pt x="2952892" y="0"/>
                </a:moveTo>
                <a:lnTo>
                  <a:pt x="2952893" y="2"/>
                </a:lnTo>
                <a:lnTo>
                  <a:pt x="2952893" y="5091193"/>
                </a:lnTo>
                <a:lnTo>
                  <a:pt x="0" y="509119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/>
        </p:nvSpPr>
        <p:spPr>
          <a:xfrm flipH="1" flipV="1">
            <a:off x="0" y="0"/>
            <a:ext cx="1990810" cy="4427713"/>
          </a:xfrm>
          <a:custGeom>
            <a:avLst/>
            <a:gdLst>
              <a:gd name="connsiteX0" fmla="*/ 1425242 w 1990810"/>
              <a:gd name="connsiteY0" fmla="*/ 4427713 h 4427713"/>
              <a:gd name="connsiteX1" fmla="*/ 568286 w 1990810"/>
              <a:gd name="connsiteY1" fmla="*/ 4427713 h 4427713"/>
              <a:gd name="connsiteX2" fmla="*/ 4670 w 1990810"/>
              <a:gd name="connsiteY2" fmla="*/ 3451502 h 4427713"/>
              <a:gd name="connsiteX3" fmla="*/ 3 w 1990810"/>
              <a:gd name="connsiteY3" fmla="*/ 3451502 h 4427713"/>
              <a:gd name="connsiteX4" fmla="*/ 2337 w 1990810"/>
              <a:gd name="connsiteY4" fmla="*/ 3447461 h 4427713"/>
              <a:gd name="connsiteX5" fmla="*/ 0 w 1990810"/>
              <a:gd name="connsiteY5" fmla="*/ 3443413 h 4427713"/>
              <a:gd name="connsiteX6" fmla="*/ 4673 w 1990810"/>
              <a:gd name="connsiteY6" fmla="*/ 3443413 h 4427713"/>
              <a:gd name="connsiteX7" fmla="*/ 1133852 w 1990810"/>
              <a:gd name="connsiteY7" fmla="*/ 1487617 h 4427713"/>
              <a:gd name="connsiteX8" fmla="*/ 1131934 w 1990810"/>
              <a:gd name="connsiteY8" fmla="*/ 1487617 h 4427713"/>
              <a:gd name="connsiteX9" fmla="*/ 1990810 w 1990810"/>
              <a:gd name="connsiteY9" fmla="*/ 0 h 4427713"/>
              <a:gd name="connsiteX10" fmla="*/ 1990810 w 1990810"/>
              <a:gd name="connsiteY10" fmla="*/ 1484295 h 4427713"/>
              <a:gd name="connsiteX11" fmla="*/ 1988892 w 1990810"/>
              <a:gd name="connsiteY11" fmla="*/ 1487617 h 4427713"/>
              <a:gd name="connsiteX12" fmla="*/ 1990810 w 1990810"/>
              <a:gd name="connsiteY12" fmla="*/ 1487617 h 4427713"/>
              <a:gd name="connsiteX13" fmla="*/ 859294 w 1990810"/>
              <a:gd name="connsiteY13" fmla="*/ 3447461 h 44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0810" h="4427713">
                <a:moveTo>
                  <a:pt x="1425242" y="4427713"/>
                </a:moveTo>
                <a:lnTo>
                  <a:pt x="568286" y="4427713"/>
                </a:lnTo>
                <a:lnTo>
                  <a:pt x="4670" y="3451502"/>
                </a:lnTo>
                <a:lnTo>
                  <a:pt x="3" y="3451502"/>
                </a:lnTo>
                <a:lnTo>
                  <a:pt x="2337" y="3447461"/>
                </a:lnTo>
                <a:lnTo>
                  <a:pt x="0" y="3443413"/>
                </a:lnTo>
                <a:lnTo>
                  <a:pt x="4673" y="3443413"/>
                </a:lnTo>
                <a:lnTo>
                  <a:pt x="1133852" y="1487617"/>
                </a:lnTo>
                <a:lnTo>
                  <a:pt x="1131934" y="1487617"/>
                </a:lnTo>
                <a:lnTo>
                  <a:pt x="1990810" y="0"/>
                </a:lnTo>
                <a:lnTo>
                  <a:pt x="1990810" y="1484295"/>
                </a:lnTo>
                <a:lnTo>
                  <a:pt x="1988892" y="1487617"/>
                </a:lnTo>
                <a:lnTo>
                  <a:pt x="1990810" y="1487617"/>
                </a:lnTo>
                <a:lnTo>
                  <a:pt x="859294" y="34474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0" y="2726345"/>
            <a:ext cx="1455962" cy="2521800"/>
          </a:xfrm>
          <a:custGeom>
            <a:avLst/>
            <a:gdLst>
              <a:gd name="connsiteX0" fmla="*/ 1288338 w 1455962"/>
              <a:gd name="connsiteY0" fmla="*/ 0 h 2521800"/>
              <a:gd name="connsiteX1" fmla="*/ 1455962 w 1455962"/>
              <a:gd name="connsiteY1" fmla="*/ 0 h 2521800"/>
              <a:gd name="connsiteX2" fmla="*/ 0 w 1455962"/>
              <a:gd name="connsiteY2" fmla="*/ 2521800 h 2521800"/>
              <a:gd name="connsiteX3" fmla="*/ 0 w 1455962"/>
              <a:gd name="connsiteY3" fmla="*/ 2231468 h 252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962" h="2521800">
                <a:moveTo>
                  <a:pt x="1288338" y="0"/>
                </a:moveTo>
                <a:lnTo>
                  <a:pt x="1455962" y="0"/>
                </a:lnTo>
                <a:lnTo>
                  <a:pt x="0" y="2521800"/>
                </a:lnTo>
                <a:lnTo>
                  <a:pt x="0" y="22314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>
            <a:off x="1698171" y="2831811"/>
            <a:ext cx="8795658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SQL queries on MySQL database/No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SQL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78401" y="1959428"/>
            <a:ext cx="2235199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dirty="0"/>
              <a:t>PART  04</a:t>
            </a:r>
            <a:endParaRPr lang="zh-CN" altLang="en-US" dirty="0"/>
          </a:p>
        </p:txBody>
      </p:sp>
      <p:sp>
        <p:nvSpPr>
          <p:cNvPr id="15" name="任意多边形: 形状 14"/>
          <p:cNvSpPr/>
          <p:nvPr/>
        </p:nvSpPr>
        <p:spPr>
          <a:xfrm>
            <a:off x="11001829" y="1318458"/>
            <a:ext cx="1455962" cy="2521800"/>
          </a:xfrm>
          <a:custGeom>
            <a:avLst/>
            <a:gdLst>
              <a:gd name="connsiteX0" fmla="*/ 1288338 w 1455962"/>
              <a:gd name="connsiteY0" fmla="*/ 0 h 2521800"/>
              <a:gd name="connsiteX1" fmla="*/ 1455962 w 1455962"/>
              <a:gd name="connsiteY1" fmla="*/ 0 h 2521800"/>
              <a:gd name="connsiteX2" fmla="*/ 0 w 1455962"/>
              <a:gd name="connsiteY2" fmla="*/ 2521800 h 2521800"/>
              <a:gd name="connsiteX3" fmla="*/ 0 w 1455962"/>
              <a:gd name="connsiteY3" fmla="*/ 2231468 h 252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962" h="2521800">
                <a:moveTo>
                  <a:pt x="1288338" y="0"/>
                </a:moveTo>
                <a:lnTo>
                  <a:pt x="1455962" y="0"/>
                </a:lnTo>
                <a:lnTo>
                  <a:pt x="0" y="2521800"/>
                </a:lnTo>
                <a:lnTo>
                  <a:pt x="0" y="22314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1779177">
            <a:off x="11298488" y="4167573"/>
            <a:ext cx="1388034" cy="3578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08</a:t>
            </a:r>
            <a:endParaRPr lang="zh-CN" altLang="en-US" dirty="0"/>
          </a:p>
        </p:txBody>
      </p:sp>
      <p:sp>
        <p:nvSpPr>
          <p:cNvPr id="3" name="文本占位符 2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>
            <a:spLocks noGrp="1"/>
          </p:cNvSpPr>
          <p:nvPr>
            <p:ph type="body" sz="quarter" idx="11"/>
          </p:nvPr>
        </p:nvSpPr>
        <p:spPr>
          <a:xfrm>
            <a:off x="1106488" y="321048"/>
            <a:ext cx="10858499" cy="54322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SQL queries on MySQL database</a:t>
            </a:r>
            <a:endParaRPr lang="zh-CN" altLang="en-US" dirty="0"/>
          </a:p>
        </p:txBody>
      </p:sp>
      <p:sp>
        <p:nvSpPr>
          <p:cNvPr id="4" name="e7d195523061f1c0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e7d195523061f1c0d3ba7f298e59d031c9c3f97027ed136f882110EF8F17BAD1F2C348D17C7856EF46CB4678CC9E44EE1ABA681E3133328A7B4D22AAF822B2429426B2355AA8CC4431B8568D2CF3B73A9B0145E3BA7EF5467A9393167B1AAF8BDB84EDFB47E5FED3D9F05EDCB46D5D62751F60E5C4F95D1A87769E0E4E8C433496AC852E2DB609B0</a:t>
            </a:r>
            <a:endParaRPr lang="zh-CN" altLang="en-US" sz="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2BE7E6-02DC-4B7C-F877-DF6C1B8837CD}"/>
              </a:ext>
            </a:extLst>
          </p:cNvPr>
          <p:cNvSpPr txBox="1"/>
          <p:nvPr/>
        </p:nvSpPr>
        <p:spPr>
          <a:xfrm>
            <a:off x="515039" y="1247331"/>
            <a:ext cx="12041395" cy="547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-- Create view of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assetaverage</a:t>
            </a: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with checking and saving table  </a:t>
            </a:r>
          </a:p>
          <a:p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CREATE VIEW </a:t>
            </a:r>
            <a:r>
              <a:rPr lang="en-US" sz="14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assetaverage</a:t>
            </a: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 </a:t>
            </a:r>
            <a:r>
              <a:rPr lang="en-US" sz="14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custid</a:t>
            </a: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4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assetquantity</a:t>
            </a: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 SELECT </a:t>
            </a:r>
            <a:r>
              <a:rPr lang="en-US" sz="14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S.custid</a:t>
            </a: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(</a:t>
            </a:r>
            <a:r>
              <a:rPr lang="en-US" sz="14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C.camount</a:t>
            </a: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+ </a:t>
            </a:r>
            <a:r>
              <a:rPr lang="en-US" sz="14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S.samount</a:t>
            </a: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) AS </a:t>
            </a:r>
            <a:r>
              <a:rPr lang="en-US" sz="14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assetquantity</a:t>
            </a:r>
            <a:endParaRPr lang="en-US" sz="14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FROM saving AS S, checking AS C</a:t>
            </a:r>
          </a:p>
          <a:p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WHERE </a:t>
            </a:r>
            <a:r>
              <a:rPr lang="en-US" sz="14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S.custid</a:t>
            </a: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sz="14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C.custid</a:t>
            </a: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;</a:t>
            </a:r>
          </a:p>
          <a:p>
            <a:pPr lvl="1"/>
            <a:endParaRPr lang="en-US" sz="1400" kern="1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-- Update the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approverecord</a:t>
            </a: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with 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creditscore</a:t>
            </a: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and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assetquantity</a:t>
            </a:r>
            <a:r>
              <a:rPr lang="en-US" sz="14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condition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UPDATE </a:t>
            </a:r>
            <a:r>
              <a:rPr lang="en-US" sz="14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approverecord</a:t>
            </a: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AS AR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JOIN  credit AS CD on </a:t>
            </a:r>
            <a:r>
              <a:rPr lang="en-US" sz="14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CD.custid</a:t>
            </a: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sz="14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AR.custid</a:t>
            </a:r>
            <a:endParaRPr lang="en-US" sz="14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JOIN  </a:t>
            </a:r>
            <a:r>
              <a:rPr lang="en-US" sz="14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assetaverage</a:t>
            </a: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AS AA on </a:t>
            </a:r>
            <a:r>
              <a:rPr lang="en-US" sz="14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AA.custid</a:t>
            </a: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sz="14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AR.custid</a:t>
            </a:r>
            <a:endParaRPr lang="en-US" sz="14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SET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sz="14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result_y_n</a:t>
            </a: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 CASE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   WHEN </a:t>
            </a:r>
            <a:r>
              <a:rPr lang="en-US" sz="14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CD.creditscore</a:t>
            </a: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&gt;= 700 THEN 'YES'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   WHEN </a:t>
            </a:r>
            <a:r>
              <a:rPr lang="en-US" sz="14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CD.creditscore</a:t>
            </a: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&gt;= 600 THEN 'YES'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   WHEN </a:t>
            </a:r>
            <a:r>
              <a:rPr lang="en-US" sz="14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CD.creditscore</a:t>
            </a: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&gt;= 500 THEN 'YES'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   ELSE 'NO'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 END,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en-US" sz="14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totalamount</a:t>
            </a: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=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 CASE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   WHEN </a:t>
            </a:r>
            <a:r>
              <a:rPr lang="en-US" sz="14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CD.creditscore</a:t>
            </a: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&gt;= 700 THEN 3 * </a:t>
            </a:r>
            <a:r>
              <a:rPr lang="en-US" sz="14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AA.assetquantity</a:t>
            </a:r>
            <a:endParaRPr lang="en-US" sz="14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   WHEN </a:t>
            </a:r>
            <a:r>
              <a:rPr lang="en-US" sz="14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CD.creditscore</a:t>
            </a: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&gt;= 600 THEN 2 * </a:t>
            </a:r>
            <a:r>
              <a:rPr lang="en-US" sz="14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AA.assetquantity</a:t>
            </a:r>
            <a:endParaRPr lang="en-US" sz="14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   WHEN </a:t>
            </a:r>
            <a:r>
              <a:rPr lang="en-US" sz="14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CD.creditscore</a:t>
            </a: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&gt;= 500 THEN 1 * </a:t>
            </a:r>
            <a:r>
              <a:rPr lang="en-US" sz="14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AA.assetquantity</a:t>
            </a:r>
            <a:endParaRPr lang="en-US" sz="14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   ELSE 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   END</a:t>
            </a:r>
            <a:r>
              <a:rPr lang="en-US" altLang="zh-CN" sz="14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sz="14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07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09</a:t>
            </a:r>
            <a:endParaRPr lang="zh-CN" altLang="en-US" dirty="0"/>
          </a:p>
        </p:txBody>
      </p:sp>
      <p:sp>
        <p:nvSpPr>
          <p:cNvPr id="3" name="文本占位符 2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>
            <a:spLocks noGrp="1"/>
          </p:cNvSpPr>
          <p:nvPr>
            <p:ph type="body" sz="quarter" idx="11"/>
          </p:nvPr>
        </p:nvSpPr>
        <p:spPr>
          <a:xfrm>
            <a:off x="1106488" y="321048"/>
            <a:ext cx="10858499" cy="54322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SQL queries on MySQL database</a:t>
            </a:r>
            <a:endParaRPr lang="zh-CN" altLang="en-US" dirty="0"/>
          </a:p>
        </p:txBody>
      </p:sp>
      <p:sp>
        <p:nvSpPr>
          <p:cNvPr id="4" name="e7d195523061f1c0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e7d195523061f1c0d3ba7f298e59d031c9c3f97027ed136f882110EF8F17BAD1F2C348D17C7856EF46CB4678CC9E44EE1ABA681E3133328A7B4D22AAF822B2429426B2355AA8CC4431B8568D2CF3B73A9B0145E3BA7EF5467A9393167B1AAF8BDB84EDFB47E5FED3D9F05EDCB46D5D62751F60E5C4F95D1A87769E0E4E8C433496AC852E2DB609B0</a:t>
            </a:r>
            <a:endParaRPr lang="zh-CN" altLang="en-US" sz="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2BE7E6-02DC-4B7C-F877-DF6C1B8837CD}"/>
              </a:ext>
            </a:extLst>
          </p:cNvPr>
          <p:cNvSpPr txBox="1"/>
          <p:nvPr/>
        </p:nvSpPr>
        <p:spPr>
          <a:xfrm>
            <a:off x="515039" y="1247331"/>
            <a:ext cx="11302713" cy="4771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-- audit department need to retrieve all the saving rate which is greater than 4, and the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Staffid</a:t>
            </a: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staff name, staff level who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maintiain</a:t>
            </a: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the rate in the system.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SELECT </a:t>
            </a:r>
            <a:r>
              <a:rPr lang="en-US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SR.savingrateid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SR.rate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SR.staffid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BS.staffname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BS.stafflevel</a:t>
            </a:r>
            <a:endParaRPr lang="en-US" sz="18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savingrate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SR, </a:t>
            </a:r>
            <a:r>
              <a:rPr lang="en-US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bbstaff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BS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WHERE </a:t>
            </a:r>
            <a:r>
              <a:rPr lang="en-US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SR.staffid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BS.staffid</a:t>
            </a:r>
            <a:endParaRPr lang="en-US" sz="18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en-US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SR.rate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&gt;4;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-- (JOIN)audit department need to retrieve all the customer who is approved to loan, including name,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custID</a:t>
            </a: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assetquantiy,totalamount</a:t>
            </a: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creditscore</a:t>
            </a: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( no less 600)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SELECT </a:t>
            </a:r>
            <a:r>
              <a:rPr lang="en-US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CM.custid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CM.custname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AV.assetquantity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CR.creditscore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AP.result_y_n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 </a:t>
            </a:r>
            <a:r>
              <a:rPr lang="en-US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AP.totalamount</a:t>
            </a:r>
            <a:endParaRPr lang="en-US" sz="18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FROM customer CM, </a:t>
            </a:r>
            <a:r>
              <a:rPr lang="en-US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assetaverage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AV, credit CR, </a:t>
            </a:r>
            <a:r>
              <a:rPr lang="en-US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approverecord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AP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WHERE </a:t>
            </a:r>
            <a:r>
              <a:rPr lang="en-US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CM.custid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AV.custid</a:t>
            </a:r>
            <a:endParaRPr lang="en-US" sz="18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AND  </a:t>
            </a:r>
            <a:r>
              <a:rPr lang="en-US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CM.custid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CR.custid</a:t>
            </a:r>
            <a:endParaRPr lang="en-US" sz="18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en-US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CM.custid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AP.custid</a:t>
            </a:r>
            <a:endParaRPr lang="en-US" sz="18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en-US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AP.result_y_n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= "YES"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AND </a:t>
            </a:r>
            <a:r>
              <a:rPr lang="en-US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CR.creditscore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&gt;600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Order by </a:t>
            </a:r>
            <a:r>
              <a:rPr lang="en-US" sz="1800" kern="100" dirty="0" err="1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AV.assetquantity</a:t>
            </a:r>
            <a:r>
              <a:rPr lang="en-US" sz="1800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DESC;</a:t>
            </a:r>
          </a:p>
        </p:txBody>
      </p:sp>
    </p:spTree>
    <p:extLst>
      <p:ext uri="{BB962C8B-B14F-4D97-AF65-F5344CB8AC3E}">
        <p14:creationId xmlns:p14="http://schemas.microsoft.com/office/powerpoint/2010/main" val="1381371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3" name="文本占位符 2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>
            <a:spLocks noGrp="1"/>
          </p:cNvSpPr>
          <p:nvPr>
            <p:ph type="body" sz="quarter" idx="11"/>
          </p:nvPr>
        </p:nvSpPr>
        <p:spPr>
          <a:xfrm>
            <a:off x="1106488" y="321048"/>
            <a:ext cx="10858499" cy="54322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No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SQL</a:t>
            </a:r>
            <a:endParaRPr lang="zh-CN" altLang="en-US" dirty="0"/>
          </a:p>
        </p:txBody>
      </p:sp>
      <p:sp>
        <p:nvSpPr>
          <p:cNvPr id="4" name="e7d195523061f1c0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e7d195523061f1c0d3ba7f298e59d031c9c3f97027ed136f882110EF8F17BAD1F2C348D17C7856EF46CB4678CC9E44EE1ABA681E3133328A7B4D22AAF822B2429426B2355AA8CC4431B8568D2CF3B73A9B0145E3BA7EF5467A9393167B1AAF8BDB84EDFB47E5FED3D9F05EDCB46D5D62751F60E5C4F95D1A87769E0E4E8C433496AC852E2DB609B0</a:t>
            </a:r>
            <a:endParaRPr lang="zh-CN" altLang="en-US" sz="10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9012283-46FC-F47A-482F-83CF6BF27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3381" y="972434"/>
            <a:ext cx="3374209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Query1: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ind all the data of customer collection.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db.customer.find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7" name="Picture 1">
            <a:extLst>
              <a:ext uri="{FF2B5EF4-FFF2-40B4-BE49-F238E27FC236}">
                <a16:creationId xmlns:a16="http://schemas.microsoft.com/office/drawing/2014/main" id="{A7CB5836-AD2F-CBFE-E7FF-C68938659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1080989"/>
            <a:ext cx="4966481" cy="159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46DA34A-EE52-2073-0043-49AC7C966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365005"/>
            <a:ext cx="44704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1">
            <a:extLst>
              <a:ext uri="{FF2B5EF4-FFF2-40B4-BE49-F238E27FC236}">
                <a16:creationId xmlns:a16="http://schemas.microsoft.com/office/drawing/2014/main" id="{39481B04-932E-76BF-BF2B-A48F8B978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3771405"/>
            <a:ext cx="447040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1239BEF-F497-1AAB-FD1F-D9CB07FC9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3381" y="3342343"/>
            <a:ext cx="5643853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Query2: </a:t>
            </a:r>
            <a:r>
              <a:rPr lang="en-US" altLang="en-US" sz="12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pdate the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opendate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accoutnr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713197.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db.account_cust.updateOne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 {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accountnr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713197}, { $set: {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opendate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"12/19/22"} } 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db.account_cust.find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({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accountnr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713197} )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F8CB04-2F2F-FE85-781E-B09401BCE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" y="400093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1259FA86-84E5-7BB9-840C-F9F8F25C6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3381" y="5685338"/>
            <a:ext cx="54363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Query3: 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Write a query using a aggregate to get the sum of saving amount, saving interest for </a:t>
            </a:r>
            <a:r>
              <a:rPr lang="en-US" sz="1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savingrate</a:t>
            </a:r>
            <a:r>
              <a:rPr lang="en-US" sz="1200" dirty="0">
                <a:latin typeface="Calibri" panose="020F0502020204030204" pitchFamily="34" charset="0"/>
                <a:cs typeface="Times New Roman" panose="02020603050405020304" pitchFamily="18" charset="0"/>
              </a:rPr>
              <a:t> id(product), and calculate the saving ratio. </a:t>
            </a:r>
            <a:endParaRPr lang="en-US" altLang="en-US" sz="12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0BF78-28F6-435B-04C8-469CAA729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0" y="5331706"/>
            <a:ext cx="4241243" cy="96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0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>
          <a:xfrm>
            <a:off x="9556076" y="2313306"/>
            <a:ext cx="2635923" cy="4544694"/>
          </a:xfrm>
          <a:custGeom>
            <a:avLst/>
            <a:gdLst>
              <a:gd name="connsiteX0" fmla="*/ 2952892 w 2952893"/>
              <a:gd name="connsiteY0" fmla="*/ 0 h 5091193"/>
              <a:gd name="connsiteX1" fmla="*/ 2952893 w 2952893"/>
              <a:gd name="connsiteY1" fmla="*/ 2 h 5091193"/>
              <a:gd name="connsiteX2" fmla="*/ 2952893 w 2952893"/>
              <a:gd name="connsiteY2" fmla="*/ 5091193 h 5091193"/>
              <a:gd name="connsiteX3" fmla="*/ 0 w 2952893"/>
              <a:gd name="connsiteY3" fmla="*/ 5091193 h 50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893" h="5091193">
                <a:moveTo>
                  <a:pt x="2952892" y="0"/>
                </a:moveTo>
                <a:lnTo>
                  <a:pt x="2952893" y="2"/>
                </a:lnTo>
                <a:lnTo>
                  <a:pt x="2952893" y="5091193"/>
                </a:lnTo>
                <a:lnTo>
                  <a:pt x="0" y="509119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/>
        </p:nvSpPr>
        <p:spPr>
          <a:xfrm flipH="1" flipV="1">
            <a:off x="0" y="0"/>
            <a:ext cx="1990810" cy="4427713"/>
          </a:xfrm>
          <a:custGeom>
            <a:avLst/>
            <a:gdLst>
              <a:gd name="connsiteX0" fmla="*/ 1425242 w 1990810"/>
              <a:gd name="connsiteY0" fmla="*/ 4427713 h 4427713"/>
              <a:gd name="connsiteX1" fmla="*/ 568286 w 1990810"/>
              <a:gd name="connsiteY1" fmla="*/ 4427713 h 4427713"/>
              <a:gd name="connsiteX2" fmla="*/ 4670 w 1990810"/>
              <a:gd name="connsiteY2" fmla="*/ 3451502 h 4427713"/>
              <a:gd name="connsiteX3" fmla="*/ 3 w 1990810"/>
              <a:gd name="connsiteY3" fmla="*/ 3451502 h 4427713"/>
              <a:gd name="connsiteX4" fmla="*/ 2337 w 1990810"/>
              <a:gd name="connsiteY4" fmla="*/ 3447461 h 4427713"/>
              <a:gd name="connsiteX5" fmla="*/ 0 w 1990810"/>
              <a:gd name="connsiteY5" fmla="*/ 3443413 h 4427713"/>
              <a:gd name="connsiteX6" fmla="*/ 4673 w 1990810"/>
              <a:gd name="connsiteY6" fmla="*/ 3443413 h 4427713"/>
              <a:gd name="connsiteX7" fmla="*/ 1133852 w 1990810"/>
              <a:gd name="connsiteY7" fmla="*/ 1487617 h 4427713"/>
              <a:gd name="connsiteX8" fmla="*/ 1131934 w 1990810"/>
              <a:gd name="connsiteY8" fmla="*/ 1487617 h 4427713"/>
              <a:gd name="connsiteX9" fmla="*/ 1990810 w 1990810"/>
              <a:gd name="connsiteY9" fmla="*/ 0 h 4427713"/>
              <a:gd name="connsiteX10" fmla="*/ 1990810 w 1990810"/>
              <a:gd name="connsiteY10" fmla="*/ 1484295 h 4427713"/>
              <a:gd name="connsiteX11" fmla="*/ 1988892 w 1990810"/>
              <a:gd name="connsiteY11" fmla="*/ 1487617 h 4427713"/>
              <a:gd name="connsiteX12" fmla="*/ 1990810 w 1990810"/>
              <a:gd name="connsiteY12" fmla="*/ 1487617 h 4427713"/>
              <a:gd name="connsiteX13" fmla="*/ 859294 w 1990810"/>
              <a:gd name="connsiteY13" fmla="*/ 3447461 h 44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0810" h="4427713">
                <a:moveTo>
                  <a:pt x="1425242" y="4427713"/>
                </a:moveTo>
                <a:lnTo>
                  <a:pt x="568286" y="4427713"/>
                </a:lnTo>
                <a:lnTo>
                  <a:pt x="4670" y="3451502"/>
                </a:lnTo>
                <a:lnTo>
                  <a:pt x="3" y="3451502"/>
                </a:lnTo>
                <a:lnTo>
                  <a:pt x="2337" y="3447461"/>
                </a:lnTo>
                <a:lnTo>
                  <a:pt x="0" y="3443413"/>
                </a:lnTo>
                <a:lnTo>
                  <a:pt x="4673" y="3443413"/>
                </a:lnTo>
                <a:lnTo>
                  <a:pt x="1133852" y="1487617"/>
                </a:lnTo>
                <a:lnTo>
                  <a:pt x="1131934" y="1487617"/>
                </a:lnTo>
                <a:lnTo>
                  <a:pt x="1990810" y="0"/>
                </a:lnTo>
                <a:lnTo>
                  <a:pt x="1990810" y="1484295"/>
                </a:lnTo>
                <a:lnTo>
                  <a:pt x="1988892" y="1487617"/>
                </a:lnTo>
                <a:lnTo>
                  <a:pt x="1990810" y="1487617"/>
                </a:lnTo>
                <a:lnTo>
                  <a:pt x="859294" y="34474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0" y="2726345"/>
            <a:ext cx="1455962" cy="2521800"/>
          </a:xfrm>
          <a:custGeom>
            <a:avLst/>
            <a:gdLst>
              <a:gd name="connsiteX0" fmla="*/ 1288338 w 1455962"/>
              <a:gd name="connsiteY0" fmla="*/ 0 h 2521800"/>
              <a:gd name="connsiteX1" fmla="*/ 1455962 w 1455962"/>
              <a:gd name="connsiteY1" fmla="*/ 0 h 2521800"/>
              <a:gd name="connsiteX2" fmla="*/ 0 w 1455962"/>
              <a:gd name="connsiteY2" fmla="*/ 2521800 h 2521800"/>
              <a:gd name="connsiteX3" fmla="*/ 0 w 1455962"/>
              <a:gd name="connsiteY3" fmla="*/ 2231468 h 252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962" h="2521800">
                <a:moveTo>
                  <a:pt x="1288338" y="0"/>
                </a:moveTo>
                <a:lnTo>
                  <a:pt x="1455962" y="0"/>
                </a:lnTo>
                <a:lnTo>
                  <a:pt x="0" y="2521800"/>
                </a:lnTo>
                <a:lnTo>
                  <a:pt x="0" y="22314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>
            <a:off x="1698171" y="2831811"/>
            <a:ext cx="8795658" cy="5847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A</a:t>
            </a:r>
            <a:r>
              <a:rPr lang="en-US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nalytics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78401" y="1959428"/>
            <a:ext cx="2235199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dirty="0"/>
              <a:t>PART  05</a:t>
            </a:r>
            <a:endParaRPr lang="zh-CN" altLang="en-US" dirty="0"/>
          </a:p>
        </p:txBody>
      </p:sp>
      <p:sp>
        <p:nvSpPr>
          <p:cNvPr id="15" name="任意多边形: 形状 14"/>
          <p:cNvSpPr/>
          <p:nvPr/>
        </p:nvSpPr>
        <p:spPr>
          <a:xfrm>
            <a:off x="11001829" y="1318458"/>
            <a:ext cx="1455962" cy="2521800"/>
          </a:xfrm>
          <a:custGeom>
            <a:avLst/>
            <a:gdLst>
              <a:gd name="connsiteX0" fmla="*/ 1288338 w 1455962"/>
              <a:gd name="connsiteY0" fmla="*/ 0 h 2521800"/>
              <a:gd name="connsiteX1" fmla="*/ 1455962 w 1455962"/>
              <a:gd name="connsiteY1" fmla="*/ 0 h 2521800"/>
              <a:gd name="connsiteX2" fmla="*/ 0 w 1455962"/>
              <a:gd name="connsiteY2" fmla="*/ 2521800 h 2521800"/>
              <a:gd name="connsiteX3" fmla="*/ 0 w 1455962"/>
              <a:gd name="connsiteY3" fmla="*/ 2231468 h 252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962" h="2521800">
                <a:moveTo>
                  <a:pt x="1288338" y="0"/>
                </a:moveTo>
                <a:lnTo>
                  <a:pt x="1455962" y="0"/>
                </a:lnTo>
                <a:lnTo>
                  <a:pt x="0" y="2521800"/>
                </a:lnTo>
                <a:lnTo>
                  <a:pt x="0" y="22314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1779177">
            <a:off x="11298488" y="4167573"/>
            <a:ext cx="1388034" cy="3578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559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3" name="文本占位符 2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>
            <a:spLocks noGrp="1"/>
          </p:cNvSpPr>
          <p:nvPr>
            <p:ph type="body" sz="quarter" idx="11"/>
          </p:nvPr>
        </p:nvSpPr>
        <p:spPr>
          <a:xfrm>
            <a:off x="1106488" y="321048"/>
            <a:ext cx="10858499" cy="54322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A</a:t>
            </a:r>
            <a:r>
              <a:rPr lang="en-US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nalytics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Charts</a:t>
            </a:r>
            <a:endParaRPr lang="zh-CN" altLang="en-US" dirty="0"/>
          </a:p>
        </p:txBody>
      </p:sp>
      <p:sp>
        <p:nvSpPr>
          <p:cNvPr id="4" name="e7d195523061f1c0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e7d195523061f1c0d3ba7f298e59d031c9c3f97027ed136f882110EF8F17BAD1F2C348D17C7856EF46CB4678CC9E44EE1ABA681E3133328A7B4D22AAF822B2429426B2355AA8CC4431B8568D2CF3B73A9B0145E3BA7EF5467A9393167B1AAF8BDB84EDFB47E5FED3D9F05EDCB46D5D62751F60E5C4F95D1A87769E0E4E8C433496AC852E2DB609B0</a:t>
            </a:r>
            <a:endParaRPr lang="zh-CN" altLang="en-US" sz="1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E54341-1EC4-330C-3D4A-5600E0609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177" y="1076882"/>
            <a:ext cx="2868235" cy="23828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6D7631-3408-EF98-6427-EBD148C83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624" y="1107607"/>
            <a:ext cx="4359257" cy="2321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A8072E-9A21-2E82-DFE9-213AA120D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177" y="3574574"/>
            <a:ext cx="2868235" cy="29623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77CBD96-A512-CF75-3913-3F888C7BF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624" y="3574574"/>
            <a:ext cx="3547964" cy="296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675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96" t="2679" b="25000"/>
          <a:stretch>
            <a:fillRect/>
          </a:stretch>
        </p:blipFill>
        <p:spPr>
          <a:xfrm flipH="1">
            <a:off x="0" y="0"/>
            <a:ext cx="6145012" cy="6858000"/>
          </a:xfrm>
          <a:custGeom>
            <a:avLst/>
            <a:gdLst>
              <a:gd name="connsiteX0" fmla="*/ 6145012 w 6145012"/>
              <a:gd name="connsiteY0" fmla="*/ 0 h 6858000"/>
              <a:gd name="connsiteX1" fmla="*/ 3032539 w 6145012"/>
              <a:gd name="connsiteY1" fmla="*/ 0 h 6858000"/>
              <a:gd name="connsiteX2" fmla="*/ 0 w 6145012"/>
              <a:gd name="connsiteY2" fmla="*/ 6858000 h 6858000"/>
              <a:gd name="connsiteX3" fmla="*/ 6145012 w 614501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5012" h="6858000">
                <a:moveTo>
                  <a:pt x="6145012" y="0"/>
                </a:moveTo>
                <a:lnTo>
                  <a:pt x="3032539" y="0"/>
                </a:lnTo>
                <a:lnTo>
                  <a:pt x="0" y="6858000"/>
                </a:lnTo>
                <a:lnTo>
                  <a:pt x="6145012" y="6858000"/>
                </a:lnTo>
                <a:close/>
              </a:path>
            </a:pathLst>
          </a:custGeom>
        </p:spPr>
      </p:pic>
      <p:sp>
        <p:nvSpPr>
          <p:cNvPr id="3" name="文本框 2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 txBox="1"/>
          <p:nvPr/>
        </p:nvSpPr>
        <p:spPr>
          <a:xfrm>
            <a:off x="6549751" y="2072642"/>
            <a:ext cx="4533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accent1"/>
                </a:solidFill>
                <a:latin typeface="+mj-ea"/>
                <a:ea typeface="+mj-ea"/>
              </a:rPr>
              <a:t>THANK</a:t>
            </a:r>
            <a:r>
              <a:rPr lang="en-US" altLang="zh-CN" sz="5400" b="1" dirty="0">
                <a:solidFill>
                  <a:schemeClr val="accent2"/>
                </a:solidFill>
                <a:latin typeface="+mj-ea"/>
                <a:ea typeface="+mj-ea"/>
              </a:rPr>
              <a:t>S</a:t>
            </a:r>
            <a:endParaRPr lang="zh-CN" altLang="en-US" sz="54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" name="任意多边形 14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>
            <a:off x="4707371" y="3635537"/>
            <a:ext cx="1845857" cy="3222463"/>
          </a:xfrm>
          <a:custGeom>
            <a:avLst/>
            <a:gdLst>
              <a:gd name="connsiteX0" fmla="*/ 0 w 1845857"/>
              <a:gd name="connsiteY0" fmla="*/ 0 h 3222463"/>
              <a:gd name="connsiteX1" fmla="*/ 501654 w 1845857"/>
              <a:gd name="connsiteY1" fmla="*/ 182587 h 3222463"/>
              <a:gd name="connsiteX2" fmla="*/ 1845857 w 1845857"/>
              <a:gd name="connsiteY2" fmla="*/ 3222463 h 3222463"/>
              <a:gd name="connsiteX3" fmla="*/ 1424941 w 1845857"/>
              <a:gd name="connsiteY3" fmla="*/ 3222463 h 3222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5857" h="3222463">
                <a:moveTo>
                  <a:pt x="0" y="0"/>
                </a:moveTo>
                <a:lnTo>
                  <a:pt x="501654" y="182587"/>
                </a:lnTo>
                <a:lnTo>
                  <a:pt x="1845857" y="3222463"/>
                </a:lnTo>
                <a:lnTo>
                  <a:pt x="1424941" y="322246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81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>
            <a:off x="5419841" y="5246769"/>
            <a:ext cx="1133387" cy="1611231"/>
          </a:xfrm>
          <a:custGeom>
            <a:avLst/>
            <a:gdLst>
              <a:gd name="connsiteX0" fmla="*/ 0 w 1133387"/>
              <a:gd name="connsiteY0" fmla="*/ 0 h 1611231"/>
              <a:gd name="connsiteX1" fmla="*/ 501654 w 1133387"/>
              <a:gd name="connsiteY1" fmla="*/ 182587 h 1611231"/>
              <a:gd name="connsiteX2" fmla="*/ 1133387 w 1133387"/>
              <a:gd name="connsiteY2" fmla="*/ 1611231 h 1611231"/>
              <a:gd name="connsiteX3" fmla="*/ 712471 w 1133387"/>
              <a:gd name="connsiteY3" fmla="*/ 1611231 h 1611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3387" h="1611231">
                <a:moveTo>
                  <a:pt x="0" y="0"/>
                </a:moveTo>
                <a:lnTo>
                  <a:pt x="501654" y="182587"/>
                </a:lnTo>
                <a:lnTo>
                  <a:pt x="1133387" y="1611231"/>
                </a:lnTo>
                <a:lnTo>
                  <a:pt x="712471" y="1611231"/>
                </a:lnTo>
                <a:close/>
              </a:path>
            </a:pathLst>
          </a:custGeom>
          <a:solidFill>
            <a:srgbClr val="FF67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等腰三角形 10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 flipV="1">
            <a:off x="3106055" y="-14514"/>
            <a:ext cx="1427845" cy="16129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 txBox="1"/>
          <p:nvPr/>
        </p:nvSpPr>
        <p:spPr>
          <a:xfrm rot="20160000">
            <a:off x="4888725" y="3982546"/>
            <a:ext cx="369332" cy="250773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en-US" altLang="zh-CN" sz="1200" dirty="0">
                <a:gradFill flip="none" rotWithShape="1">
                  <a:gsLst>
                    <a:gs pos="0">
                      <a:schemeClr val="bg1">
                        <a:alpha val="57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  <a:tileRect/>
                </a:gradFill>
              </a:rPr>
              <a:t>POWERPOINT</a:t>
            </a:r>
            <a:endParaRPr lang="zh-CN" altLang="en-US" sz="1200" dirty="0">
              <a:gradFill flip="none" rotWithShape="1">
                <a:gsLst>
                  <a:gs pos="0">
                    <a:schemeClr val="bg1">
                      <a:alpha val="57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 descr="e7d195523061f1c003d7160bb3852330e69e1b47c664ea0314E9593E18313AD830F940F1AC53C40C0B8B3D93D4DFF44B590F8D4A945ADE53F5D61968231FCAE157B0D7022AA0681C03E9FB4B1E3862D0119797DC75309B729FB0FA201E530FDEB283C7DFA0F62807046CCAA26EAD25240609E5BEEAE798B7283B98FEA10C489A73AAC5BE87C93EBF"/>
          <p:cNvSpPr/>
          <p:nvPr/>
        </p:nvSpPr>
        <p:spPr>
          <a:xfrm>
            <a:off x="7732398" y="4515314"/>
            <a:ext cx="4044697" cy="69871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ea typeface="+mj-ea"/>
                <a:cs typeface="Segoe UI Semilight" panose="020B0402040204020203" pitchFamily="34" charset="0"/>
              </a:rPr>
              <a:t>NONUMMY NIBH EUISMOD TINCIDUNT LAOREET DOLORE MAGNA</a:t>
            </a:r>
            <a:endParaRPr lang="en-US" altLang="zh-CN" sz="1400" dirty="0">
              <a:solidFill>
                <a:schemeClr val="bg1"/>
              </a:solidFill>
              <a:cs typeface="Segoe UI Semilight" panose="020B0402040204020203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 flipH="1">
            <a:off x="10115031" y="0"/>
            <a:ext cx="2076969" cy="2580079"/>
            <a:chOff x="7733655" y="-16089"/>
            <a:chExt cx="2076969" cy="2580079"/>
          </a:xfrm>
        </p:grpSpPr>
        <p:sp>
          <p:nvSpPr>
            <p:cNvPr id="45" name="任意多边形: 形状 44"/>
            <p:cNvSpPr/>
            <p:nvPr/>
          </p:nvSpPr>
          <p:spPr>
            <a:xfrm flipH="1" flipV="1">
              <a:off x="7733655" y="-16089"/>
              <a:ext cx="1491309" cy="2580079"/>
            </a:xfrm>
            <a:custGeom>
              <a:avLst/>
              <a:gdLst>
                <a:gd name="connsiteX0" fmla="*/ 1491309 w 1491309"/>
                <a:gd name="connsiteY0" fmla="*/ 2580079 h 2580079"/>
                <a:gd name="connsiteX1" fmla="*/ 0 w 1491309"/>
                <a:gd name="connsiteY1" fmla="*/ 2580079 h 2580079"/>
                <a:gd name="connsiteX2" fmla="*/ 1042868 w 1491309"/>
                <a:gd name="connsiteY2" fmla="*/ 773779 h 2580079"/>
                <a:gd name="connsiteX3" fmla="*/ 1044567 w 1491309"/>
                <a:gd name="connsiteY3" fmla="*/ 773779 h 2580079"/>
                <a:gd name="connsiteX4" fmla="*/ 1491309 w 1491309"/>
                <a:gd name="connsiteY4" fmla="*/ 0 h 258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1309" h="2580079">
                  <a:moveTo>
                    <a:pt x="1491309" y="2580079"/>
                  </a:moveTo>
                  <a:lnTo>
                    <a:pt x="0" y="2580079"/>
                  </a:lnTo>
                  <a:lnTo>
                    <a:pt x="1042868" y="773779"/>
                  </a:lnTo>
                  <a:lnTo>
                    <a:pt x="1044567" y="773779"/>
                  </a:lnTo>
                  <a:lnTo>
                    <a:pt x="1491309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8628127" y="-16089"/>
              <a:ext cx="1182497" cy="1302975"/>
            </a:xfrm>
            <a:custGeom>
              <a:avLst/>
              <a:gdLst>
                <a:gd name="connsiteX0" fmla="*/ 1174552 w 1846278"/>
                <a:gd name="connsiteY0" fmla="*/ 0 h 2034385"/>
                <a:gd name="connsiteX1" fmla="*/ 1846278 w 1846278"/>
                <a:gd name="connsiteY1" fmla="*/ 0 h 2034385"/>
                <a:gd name="connsiteX2" fmla="*/ 671725 w 1846278"/>
                <a:gd name="connsiteY2" fmla="*/ 2034385 h 2034385"/>
                <a:gd name="connsiteX3" fmla="*/ 0 w 1846278"/>
                <a:gd name="connsiteY3" fmla="*/ 2034385 h 2034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46278" h="2034385">
                  <a:moveTo>
                    <a:pt x="1174552" y="0"/>
                  </a:moveTo>
                  <a:lnTo>
                    <a:pt x="1846278" y="0"/>
                  </a:lnTo>
                  <a:lnTo>
                    <a:pt x="671725" y="2034385"/>
                  </a:lnTo>
                  <a:lnTo>
                    <a:pt x="0" y="203438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平行四边形 19"/>
          <p:cNvSpPr/>
          <p:nvPr/>
        </p:nvSpPr>
        <p:spPr>
          <a:xfrm flipH="1">
            <a:off x="-947937" y="2734512"/>
            <a:ext cx="6026726" cy="4781005"/>
          </a:xfrm>
          <a:prstGeom prst="parallelogram">
            <a:avLst>
              <a:gd name="adj" fmla="val 5687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4" t="3504" r="20829" b="6428"/>
          <a:stretch>
            <a:fillRect/>
          </a:stretch>
        </p:blipFill>
        <p:spPr>
          <a:xfrm flipH="1">
            <a:off x="-3305323" y="0"/>
            <a:ext cx="7013599" cy="5563892"/>
          </a:xfrm>
          <a:custGeom>
            <a:avLst/>
            <a:gdLst>
              <a:gd name="connsiteX0" fmla="*/ 2719005 w 6026726"/>
              <a:gd name="connsiteY0" fmla="*/ 0 h 4781005"/>
              <a:gd name="connsiteX1" fmla="*/ 6026726 w 6026726"/>
              <a:gd name="connsiteY1" fmla="*/ 0 h 4781005"/>
              <a:gd name="connsiteX2" fmla="*/ 3307721 w 6026726"/>
              <a:gd name="connsiteY2" fmla="*/ 4781005 h 4781005"/>
              <a:gd name="connsiteX3" fmla="*/ 0 w 6026726"/>
              <a:gd name="connsiteY3" fmla="*/ 4781005 h 4781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26726" h="4781005">
                <a:moveTo>
                  <a:pt x="2719005" y="0"/>
                </a:moveTo>
                <a:lnTo>
                  <a:pt x="6026726" y="0"/>
                </a:lnTo>
                <a:lnTo>
                  <a:pt x="3307721" y="4781005"/>
                </a:lnTo>
                <a:lnTo>
                  <a:pt x="0" y="4781005"/>
                </a:lnTo>
                <a:close/>
              </a:path>
            </a:pathLst>
          </a:custGeom>
        </p:spPr>
      </p:pic>
      <p:sp>
        <p:nvSpPr>
          <p:cNvPr id="4" name="任意多边形: 形状 3"/>
          <p:cNvSpPr/>
          <p:nvPr/>
        </p:nvSpPr>
        <p:spPr>
          <a:xfrm flipV="1">
            <a:off x="601335" y="-479345"/>
            <a:ext cx="1455962" cy="2521800"/>
          </a:xfrm>
          <a:custGeom>
            <a:avLst/>
            <a:gdLst>
              <a:gd name="connsiteX0" fmla="*/ 1288338 w 1455962"/>
              <a:gd name="connsiteY0" fmla="*/ 0 h 2521800"/>
              <a:gd name="connsiteX1" fmla="*/ 1455962 w 1455962"/>
              <a:gd name="connsiteY1" fmla="*/ 0 h 2521800"/>
              <a:gd name="connsiteX2" fmla="*/ 0 w 1455962"/>
              <a:gd name="connsiteY2" fmla="*/ 2521800 h 2521800"/>
              <a:gd name="connsiteX3" fmla="*/ 0 w 1455962"/>
              <a:gd name="connsiteY3" fmla="*/ 2231468 h 252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962" h="2521800">
                <a:moveTo>
                  <a:pt x="1288338" y="0"/>
                </a:moveTo>
                <a:lnTo>
                  <a:pt x="1455962" y="0"/>
                </a:lnTo>
                <a:lnTo>
                  <a:pt x="0" y="2521800"/>
                </a:lnTo>
                <a:lnTo>
                  <a:pt x="0" y="22314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8" name="组合 37"/>
          <p:cNvGrpSpPr/>
          <p:nvPr/>
        </p:nvGrpSpPr>
        <p:grpSpPr>
          <a:xfrm>
            <a:off x="4780134" y="1638456"/>
            <a:ext cx="4657133" cy="707886"/>
            <a:chOff x="6090018" y="1113183"/>
            <a:chExt cx="4657133" cy="707886"/>
          </a:xfrm>
        </p:grpSpPr>
        <p:sp>
          <p:nvSpPr>
            <p:cNvPr id="39" name="椭圆 38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  <p:cNvSpPr/>
            <p:nvPr/>
          </p:nvSpPr>
          <p:spPr>
            <a:xfrm>
              <a:off x="6090018" y="1148099"/>
              <a:ext cx="587072" cy="587072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3" name="文本框 42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  <p:cNvSpPr txBox="1"/>
            <p:nvPr/>
          </p:nvSpPr>
          <p:spPr>
            <a:xfrm>
              <a:off x="6942931" y="1113183"/>
              <a:ext cx="3804220" cy="70788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Problem definition and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requirement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8" name="文本框 57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  <p:cNvSpPr txBox="1"/>
            <p:nvPr/>
          </p:nvSpPr>
          <p:spPr>
            <a:xfrm>
              <a:off x="6274608" y="1325880"/>
              <a:ext cx="217892" cy="231510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</a:t>
              </a:r>
              <a:endPara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434828" y="2725611"/>
            <a:ext cx="5311825" cy="707886"/>
            <a:chOff x="6090018" y="2414933"/>
            <a:chExt cx="5311825" cy="707886"/>
          </a:xfrm>
        </p:grpSpPr>
        <p:sp>
          <p:nvSpPr>
            <p:cNvPr id="61" name="椭圆 60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  <p:cNvSpPr/>
            <p:nvPr/>
          </p:nvSpPr>
          <p:spPr>
            <a:xfrm>
              <a:off x="6090018" y="2456014"/>
              <a:ext cx="587072" cy="587072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2" name="文本框 61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  <p:cNvSpPr txBox="1"/>
            <p:nvPr/>
          </p:nvSpPr>
          <p:spPr>
            <a:xfrm>
              <a:off x="6942930" y="2414933"/>
              <a:ext cx="4458913" cy="70788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Conceptual modeling (EER and UML)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3" name="文本框 62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  <p:cNvSpPr txBox="1"/>
            <p:nvPr/>
          </p:nvSpPr>
          <p:spPr>
            <a:xfrm>
              <a:off x="6274608" y="2633795"/>
              <a:ext cx="217892" cy="231510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</a:t>
              </a:r>
              <a:endPara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089818" y="3872548"/>
            <a:ext cx="5768989" cy="612472"/>
            <a:chOff x="6090018" y="3754783"/>
            <a:chExt cx="5768989" cy="612472"/>
          </a:xfrm>
        </p:grpSpPr>
        <p:sp>
          <p:nvSpPr>
            <p:cNvPr id="66" name="椭圆 65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  <p:cNvSpPr/>
            <p:nvPr/>
          </p:nvSpPr>
          <p:spPr>
            <a:xfrm>
              <a:off x="6090018" y="3780183"/>
              <a:ext cx="587072" cy="587072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67" name="文本框 66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  <p:cNvSpPr txBox="1"/>
            <p:nvPr/>
          </p:nvSpPr>
          <p:spPr>
            <a:xfrm>
              <a:off x="6942931" y="3754783"/>
              <a:ext cx="4916076" cy="40011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Logical modeling (relational model)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8" name="文本框 67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  <p:cNvSpPr txBox="1"/>
            <p:nvPr/>
          </p:nvSpPr>
          <p:spPr>
            <a:xfrm>
              <a:off x="6274608" y="3957964"/>
              <a:ext cx="217892" cy="231510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</a:t>
              </a:r>
              <a:endPara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841033" y="4751555"/>
            <a:ext cx="4002439" cy="707886"/>
            <a:chOff x="6090018" y="5038396"/>
            <a:chExt cx="4002439" cy="707886"/>
          </a:xfrm>
        </p:grpSpPr>
        <p:sp>
          <p:nvSpPr>
            <p:cNvPr id="71" name="椭圆 70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  <p:cNvSpPr/>
            <p:nvPr/>
          </p:nvSpPr>
          <p:spPr>
            <a:xfrm>
              <a:off x="6090018" y="5091448"/>
              <a:ext cx="587072" cy="587072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2" name="文本框 71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  <p:cNvSpPr txBox="1"/>
            <p:nvPr/>
          </p:nvSpPr>
          <p:spPr>
            <a:xfrm>
              <a:off x="6942931" y="5038396"/>
              <a:ext cx="3149526" cy="707886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SQL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on MySQL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database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/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</a:t>
              </a:r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NoSQL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73" name="文本框 72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  <p:cNvSpPr txBox="1"/>
            <p:nvPr/>
          </p:nvSpPr>
          <p:spPr>
            <a:xfrm>
              <a:off x="6274608" y="5269229"/>
              <a:ext cx="217892" cy="231510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4</a:t>
              </a:r>
              <a:endPara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3416233" y="519197"/>
            <a:ext cx="33476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accent2"/>
                </a:solidFill>
                <a:latin typeface="Arial" panose="020B0604020202090204" pitchFamily="34" charset="0"/>
                <a:cs typeface="Arial" panose="020B0604020202090204" pitchFamily="34" charset="0"/>
              </a:rPr>
              <a:t>CONTENTS</a:t>
            </a:r>
            <a:endParaRPr lang="zh-CN" altLang="en-US" sz="4400" b="1" dirty="0">
              <a:solidFill>
                <a:schemeClr val="accent2"/>
              </a:solidFill>
              <a:latin typeface="Arial" panose="020B0604020202090204" pitchFamily="34" charset="0"/>
              <a:cs typeface="Arial" panose="020B0604020202090204" pitchFamily="34" charset="0"/>
            </a:endParaRPr>
          </a:p>
        </p:txBody>
      </p:sp>
      <p:sp>
        <p:nvSpPr>
          <p:cNvPr id="75" name="平行四边形 74"/>
          <p:cNvSpPr/>
          <p:nvPr/>
        </p:nvSpPr>
        <p:spPr>
          <a:xfrm flipH="1">
            <a:off x="-5256466" y="1448152"/>
            <a:ext cx="6026726" cy="4781005"/>
          </a:xfrm>
          <a:prstGeom prst="parallelogram">
            <a:avLst>
              <a:gd name="adj" fmla="val 568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平行四边形 75"/>
          <p:cNvSpPr/>
          <p:nvPr/>
        </p:nvSpPr>
        <p:spPr>
          <a:xfrm flipH="1">
            <a:off x="10505310" y="-1775495"/>
            <a:ext cx="6026726" cy="4781005"/>
          </a:xfrm>
          <a:prstGeom prst="parallelogram">
            <a:avLst>
              <a:gd name="adj" fmla="val 5687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69">
            <a:extLst>
              <a:ext uri="{FF2B5EF4-FFF2-40B4-BE49-F238E27FC236}">
                <a16:creationId xmlns:a16="http://schemas.microsoft.com/office/drawing/2014/main" id="{DA066E96-2B07-1E15-C7B2-E81CDAD78C72}"/>
              </a:ext>
            </a:extLst>
          </p:cNvPr>
          <p:cNvGrpSpPr/>
          <p:nvPr/>
        </p:nvGrpSpPr>
        <p:grpSpPr>
          <a:xfrm>
            <a:off x="7535157" y="5790761"/>
            <a:ext cx="4002439" cy="640124"/>
            <a:chOff x="6090018" y="5038396"/>
            <a:chExt cx="4002439" cy="640124"/>
          </a:xfrm>
        </p:grpSpPr>
        <p:sp>
          <p:nvSpPr>
            <p:cNvPr id="6" name="椭圆 70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>
              <a:extLst>
                <a:ext uri="{FF2B5EF4-FFF2-40B4-BE49-F238E27FC236}">
                  <a16:creationId xmlns:a16="http://schemas.microsoft.com/office/drawing/2014/main" id="{AEFE9823-4093-3DC6-A1F8-C02EE83A7090}"/>
                </a:ext>
              </a:extLst>
            </p:cNvPr>
            <p:cNvSpPr/>
            <p:nvPr/>
          </p:nvSpPr>
          <p:spPr>
            <a:xfrm>
              <a:off x="6090018" y="5091448"/>
              <a:ext cx="587072" cy="587072"/>
            </a:xfrm>
            <a:prstGeom prst="ellipse">
              <a:avLst/>
            </a:prstGeom>
            <a:solidFill>
              <a:schemeClr val="accent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7" name="文本框 71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>
              <a:extLst>
                <a:ext uri="{FF2B5EF4-FFF2-40B4-BE49-F238E27FC236}">
                  <a16:creationId xmlns:a16="http://schemas.microsoft.com/office/drawing/2014/main" id="{546411D7-8995-4682-90C8-D3DED0FA2137}"/>
                </a:ext>
              </a:extLst>
            </p:cNvPr>
            <p:cNvSpPr txBox="1"/>
            <p:nvPr/>
          </p:nvSpPr>
          <p:spPr>
            <a:xfrm>
              <a:off x="6942931" y="5038396"/>
              <a:ext cx="3149526" cy="40011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A</a:t>
              </a:r>
              <a:r>
                <a:rPr lang="en-US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nalytics</a:t>
              </a:r>
              <a:endPara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8" name="文本框 72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>
              <a:extLst>
                <a:ext uri="{FF2B5EF4-FFF2-40B4-BE49-F238E27FC236}">
                  <a16:creationId xmlns:a16="http://schemas.microsoft.com/office/drawing/2014/main" id="{5AD5CFF4-5EC2-1BED-3037-CE151A5D8A24}"/>
                </a:ext>
              </a:extLst>
            </p:cNvPr>
            <p:cNvSpPr txBox="1"/>
            <p:nvPr/>
          </p:nvSpPr>
          <p:spPr>
            <a:xfrm>
              <a:off x="6274608" y="5269229"/>
              <a:ext cx="217892" cy="231510"/>
            </a:xfrm>
            <a:prstGeom prst="rect">
              <a:avLst/>
            </a:prstGeom>
            <a:noFill/>
          </p:spPr>
          <p:txBody>
            <a:bodyPr vert="horz" wrap="square" rtlCol="0" anchor="ctr" anchorCtr="0"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5</a:t>
              </a:r>
              <a:endParaRPr lang="zh-CN" altLang="en-US" sz="2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>
          <a:xfrm>
            <a:off x="9556076" y="2313306"/>
            <a:ext cx="2635923" cy="4544694"/>
          </a:xfrm>
          <a:custGeom>
            <a:avLst/>
            <a:gdLst>
              <a:gd name="connsiteX0" fmla="*/ 2952892 w 2952893"/>
              <a:gd name="connsiteY0" fmla="*/ 0 h 5091193"/>
              <a:gd name="connsiteX1" fmla="*/ 2952893 w 2952893"/>
              <a:gd name="connsiteY1" fmla="*/ 2 h 5091193"/>
              <a:gd name="connsiteX2" fmla="*/ 2952893 w 2952893"/>
              <a:gd name="connsiteY2" fmla="*/ 5091193 h 5091193"/>
              <a:gd name="connsiteX3" fmla="*/ 0 w 2952893"/>
              <a:gd name="connsiteY3" fmla="*/ 5091193 h 50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893" h="5091193">
                <a:moveTo>
                  <a:pt x="2952892" y="0"/>
                </a:moveTo>
                <a:lnTo>
                  <a:pt x="2952893" y="2"/>
                </a:lnTo>
                <a:lnTo>
                  <a:pt x="2952893" y="5091193"/>
                </a:lnTo>
                <a:lnTo>
                  <a:pt x="0" y="509119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/>
        </p:nvSpPr>
        <p:spPr>
          <a:xfrm flipH="1" flipV="1">
            <a:off x="0" y="0"/>
            <a:ext cx="1990810" cy="4427713"/>
          </a:xfrm>
          <a:custGeom>
            <a:avLst/>
            <a:gdLst>
              <a:gd name="connsiteX0" fmla="*/ 1425242 w 1990810"/>
              <a:gd name="connsiteY0" fmla="*/ 4427713 h 4427713"/>
              <a:gd name="connsiteX1" fmla="*/ 568286 w 1990810"/>
              <a:gd name="connsiteY1" fmla="*/ 4427713 h 4427713"/>
              <a:gd name="connsiteX2" fmla="*/ 4670 w 1990810"/>
              <a:gd name="connsiteY2" fmla="*/ 3451502 h 4427713"/>
              <a:gd name="connsiteX3" fmla="*/ 3 w 1990810"/>
              <a:gd name="connsiteY3" fmla="*/ 3451502 h 4427713"/>
              <a:gd name="connsiteX4" fmla="*/ 2337 w 1990810"/>
              <a:gd name="connsiteY4" fmla="*/ 3447461 h 4427713"/>
              <a:gd name="connsiteX5" fmla="*/ 0 w 1990810"/>
              <a:gd name="connsiteY5" fmla="*/ 3443413 h 4427713"/>
              <a:gd name="connsiteX6" fmla="*/ 4673 w 1990810"/>
              <a:gd name="connsiteY6" fmla="*/ 3443413 h 4427713"/>
              <a:gd name="connsiteX7" fmla="*/ 1133852 w 1990810"/>
              <a:gd name="connsiteY7" fmla="*/ 1487617 h 4427713"/>
              <a:gd name="connsiteX8" fmla="*/ 1131934 w 1990810"/>
              <a:gd name="connsiteY8" fmla="*/ 1487617 h 4427713"/>
              <a:gd name="connsiteX9" fmla="*/ 1990810 w 1990810"/>
              <a:gd name="connsiteY9" fmla="*/ 0 h 4427713"/>
              <a:gd name="connsiteX10" fmla="*/ 1990810 w 1990810"/>
              <a:gd name="connsiteY10" fmla="*/ 1484295 h 4427713"/>
              <a:gd name="connsiteX11" fmla="*/ 1988892 w 1990810"/>
              <a:gd name="connsiteY11" fmla="*/ 1487617 h 4427713"/>
              <a:gd name="connsiteX12" fmla="*/ 1990810 w 1990810"/>
              <a:gd name="connsiteY12" fmla="*/ 1487617 h 4427713"/>
              <a:gd name="connsiteX13" fmla="*/ 859294 w 1990810"/>
              <a:gd name="connsiteY13" fmla="*/ 3447461 h 44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0810" h="4427713">
                <a:moveTo>
                  <a:pt x="1425242" y="4427713"/>
                </a:moveTo>
                <a:lnTo>
                  <a:pt x="568286" y="4427713"/>
                </a:lnTo>
                <a:lnTo>
                  <a:pt x="4670" y="3451502"/>
                </a:lnTo>
                <a:lnTo>
                  <a:pt x="3" y="3451502"/>
                </a:lnTo>
                <a:lnTo>
                  <a:pt x="2337" y="3447461"/>
                </a:lnTo>
                <a:lnTo>
                  <a:pt x="0" y="3443413"/>
                </a:lnTo>
                <a:lnTo>
                  <a:pt x="4673" y="3443413"/>
                </a:lnTo>
                <a:lnTo>
                  <a:pt x="1133852" y="1487617"/>
                </a:lnTo>
                <a:lnTo>
                  <a:pt x="1131934" y="1487617"/>
                </a:lnTo>
                <a:lnTo>
                  <a:pt x="1990810" y="0"/>
                </a:lnTo>
                <a:lnTo>
                  <a:pt x="1990810" y="1484295"/>
                </a:lnTo>
                <a:lnTo>
                  <a:pt x="1988892" y="1487617"/>
                </a:lnTo>
                <a:lnTo>
                  <a:pt x="1990810" y="1487617"/>
                </a:lnTo>
                <a:lnTo>
                  <a:pt x="859294" y="34474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0" y="2726345"/>
            <a:ext cx="1455962" cy="2521800"/>
          </a:xfrm>
          <a:custGeom>
            <a:avLst/>
            <a:gdLst>
              <a:gd name="connsiteX0" fmla="*/ 1288338 w 1455962"/>
              <a:gd name="connsiteY0" fmla="*/ 0 h 2521800"/>
              <a:gd name="connsiteX1" fmla="*/ 1455962 w 1455962"/>
              <a:gd name="connsiteY1" fmla="*/ 0 h 2521800"/>
              <a:gd name="connsiteX2" fmla="*/ 0 w 1455962"/>
              <a:gd name="connsiteY2" fmla="*/ 2521800 h 2521800"/>
              <a:gd name="connsiteX3" fmla="*/ 0 w 1455962"/>
              <a:gd name="connsiteY3" fmla="*/ 2231468 h 252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962" h="2521800">
                <a:moveTo>
                  <a:pt x="1288338" y="0"/>
                </a:moveTo>
                <a:lnTo>
                  <a:pt x="1455962" y="0"/>
                </a:lnTo>
                <a:lnTo>
                  <a:pt x="0" y="2521800"/>
                </a:lnTo>
                <a:lnTo>
                  <a:pt x="0" y="22314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>
            <a:off x="3048000" y="2585591"/>
            <a:ext cx="6096000" cy="107721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Problem definition and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requirement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78401" y="1959428"/>
            <a:ext cx="2235199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dirty="0"/>
              <a:t>PART  01</a:t>
            </a:r>
            <a:endParaRPr lang="zh-CN" altLang="en-US" dirty="0"/>
          </a:p>
        </p:txBody>
      </p:sp>
      <p:sp>
        <p:nvSpPr>
          <p:cNvPr id="15" name="任意多边形: 形状 14"/>
          <p:cNvSpPr/>
          <p:nvPr/>
        </p:nvSpPr>
        <p:spPr>
          <a:xfrm>
            <a:off x="11001829" y="1318458"/>
            <a:ext cx="1455962" cy="2521800"/>
          </a:xfrm>
          <a:custGeom>
            <a:avLst/>
            <a:gdLst>
              <a:gd name="connsiteX0" fmla="*/ 1288338 w 1455962"/>
              <a:gd name="connsiteY0" fmla="*/ 0 h 2521800"/>
              <a:gd name="connsiteX1" fmla="*/ 1455962 w 1455962"/>
              <a:gd name="connsiteY1" fmla="*/ 0 h 2521800"/>
              <a:gd name="connsiteX2" fmla="*/ 0 w 1455962"/>
              <a:gd name="connsiteY2" fmla="*/ 2521800 h 2521800"/>
              <a:gd name="connsiteX3" fmla="*/ 0 w 1455962"/>
              <a:gd name="connsiteY3" fmla="*/ 2231468 h 252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962" h="2521800">
                <a:moveTo>
                  <a:pt x="1288338" y="0"/>
                </a:moveTo>
                <a:lnTo>
                  <a:pt x="1455962" y="0"/>
                </a:lnTo>
                <a:lnTo>
                  <a:pt x="0" y="2521800"/>
                </a:lnTo>
                <a:lnTo>
                  <a:pt x="0" y="22314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1779177">
            <a:off x="11298488" y="4167573"/>
            <a:ext cx="1388034" cy="3578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84094" y="1312433"/>
            <a:ext cx="10207438" cy="5425806"/>
            <a:chOff x="8119391" y="2055137"/>
            <a:chExt cx="3466444" cy="5651949"/>
          </a:xfrm>
        </p:grpSpPr>
        <p:sp>
          <p:nvSpPr>
            <p:cNvPr id="10" name="任意多边形 43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  <p:cNvSpPr/>
            <p:nvPr/>
          </p:nvSpPr>
          <p:spPr>
            <a:xfrm>
              <a:off x="10386499" y="2160144"/>
              <a:ext cx="1199336" cy="1199336"/>
            </a:xfrm>
            <a:custGeom>
              <a:avLst/>
              <a:gdLst>
                <a:gd name="connsiteX0" fmla="*/ 0 w 1199336"/>
                <a:gd name="connsiteY0" fmla="*/ 0 h 1199336"/>
                <a:gd name="connsiteX1" fmla="*/ 95508 w 1199336"/>
                <a:gd name="connsiteY1" fmla="*/ 0 h 1199336"/>
                <a:gd name="connsiteX2" fmla="*/ 1199336 w 1199336"/>
                <a:gd name="connsiteY2" fmla="*/ 1103828 h 1199336"/>
                <a:gd name="connsiteX3" fmla="*/ 1199336 w 1199336"/>
                <a:gd name="connsiteY3" fmla="*/ 1199336 h 119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99336" h="1199336">
                  <a:moveTo>
                    <a:pt x="0" y="0"/>
                  </a:moveTo>
                  <a:lnTo>
                    <a:pt x="95508" y="0"/>
                  </a:lnTo>
                  <a:lnTo>
                    <a:pt x="1199336" y="1103828"/>
                  </a:lnTo>
                  <a:lnTo>
                    <a:pt x="1199336" y="119933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8119391" y="2055137"/>
              <a:ext cx="3466444" cy="5651949"/>
              <a:chOff x="8119391" y="2055137"/>
              <a:chExt cx="3466444" cy="5651949"/>
            </a:xfrm>
          </p:grpSpPr>
          <p:sp>
            <p:nvSpPr>
              <p:cNvPr id="12" name="任意多边形 22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    <p:cNvSpPr/>
              <p:nvPr/>
            </p:nvSpPr>
            <p:spPr>
              <a:xfrm>
                <a:off x="8119391" y="2055137"/>
                <a:ext cx="3466444" cy="5651949"/>
              </a:xfrm>
              <a:custGeom>
                <a:avLst/>
                <a:gdLst>
                  <a:gd name="connsiteX0" fmla="*/ 0 w 3466444"/>
                  <a:gd name="connsiteY0" fmla="*/ 0 h 5651949"/>
                  <a:gd name="connsiteX1" fmla="*/ 2169332 w 3466444"/>
                  <a:gd name="connsiteY1" fmla="*/ 0 h 5651949"/>
                  <a:gd name="connsiteX2" fmla="*/ 3466444 w 3466444"/>
                  <a:gd name="connsiteY2" fmla="*/ 1297112 h 5651949"/>
                  <a:gd name="connsiteX3" fmla="*/ 3466444 w 3466444"/>
                  <a:gd name="connsiteY3" fmla="*/ 3418570 h 5651949"/>
                  <a:gd name="connsiteX4" fmla="*/ 3466444 w 3466444"/>
                  <a:gd name="connsiteY4" fmla="*/ 3452605 h 5651949"/>
                  <a:gd name="connsiteX5" fmla="*/ 3466444 w 3466444"/>
                  <a:gd name="connsiteY5" fmla="*/ 3546536 h 5651949"/>
                  <a:gd name="connsiteX6" fmla="*/ 3466444 w 3466444"/>
                  <a:gd name="connsiteY6" fmla="*/ 4171492 h 5651949"/>
                  <a:gd name="connsiteX7" fmla="*/ 3466444 w 3466444"/>
                  <a:gd name="connsiteY7" fmla="*/ 4512577 h 5651949"/>
                  <a:gd name="connsiteX8" fmla="*/ 3466444 w 3466444"/>
                  <a:gd name="connsiteY8" fmla="*/ 4802863 h 5651949"/>
                  <a:gd name="connsiteX9" fmla="*/ 3466444 w 3466444"/>
                  <a:gd name="connsiteY9" fmla="*/ 5651949 h 5651949"/>
                  <a:gd name="connsiteX10" fmla="*/ 0 w 3466444"/>
                  <a:gd name="connsiteY10" fmla="*/ 5651949 h 5651949"/>
                  <a:gd name="connsiteX11" fmla="*/ 0 w 3466444"/>
                  <a:gd name="connsiteY11" fmla="*/ 4802863 h 5651949"/>
                  <a:gd name="connsiteX12" fmla="*/ 0 w 3466444"/>
                  <a:gd name="connsiteY12" fmla="*/ 4512577 h 5651949"/>
                  <a:gd name="connsiteX13" fmla="*/ 0 w 3466444"/>
                  <a:gd name="connsiteY13" fmla="*/ 4171492 h 5651949"/>
                  <a:gd name="connsiteX14" fmla="*/ 0 w 3466444"/>
                  <a:gd name="connsiteY14" fmla="*/ 3546536 h 5651949"/>
                  <a:gd name="connsiteX15" fmla="*/ 0 w 3466444"/>
                  <a:gd name="connsiteY15" fmla="*/ 3452605 h 5651949"/>
                  <a:gd name="connsiteX16" fmla="*/ 0 w 3466444"/>
                  <a:gd name="connsiteY16" fmla="*/ 3418570 h 5651949"/>
                  <a:gd name="connsiteX17" fmla="*/ 0 w 3466444"/>
                  <a:gd name="connsiteY17" fmla="*/ 1297112 h 5651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466444" h="5651949">
                    <a:moveTo>
                      <a:pt x="0" y="0"/>
                    </a:moveTo>
                    <a:lnTo>
                      <a:pt x="2169332" y="0"/>
                    </a:lnTo>
                    <a:lnTo>
                      <a:pt x="3466444" y="1297112"/>
                    </a:lnTo>
                    <a:lnTo>
                      <a:pt x="3466444" y="3418570"/>
                    </a:lnTo>
                    <a:lnTo>
                      <a:pt x="3466444" y="3452605"/>
                    </a:lnTo>
                    <a:lnTo>
                      <a:pt x="3466444" y="3546536"/>
                    </a:lnTo>
                    <a:lnTo>
                      <a:pt x="3466444" y="4171492"/>
                    </a:lnTo>
                    <a:lnTo>
                      <a:pt x="3466444" y="4512577"/>
                    </a:lnTo>
                    <a:lnTo>
                      <a:pt x="3466444" y="4802863"/>
                    </a:lnTo>
                    <a:lnTo>
                      <a:pt x="3466444" y="5651949"/>
                    </a:lnTo>
                    <a:lnTo>
                      <a:pt x="0" y="5651949"/>
                    </a:lnTo>
                    <a:lnTo>
                      <a:pt x="0" y="4802863"/>
                    </a:lnTo>
                    <a:lnTo>
                      <a:pt x="0" y="4512577"/>
                    </a:lnTo>
                    <a:lnTo>
                      <a:pt x="0" y="4171492"/>
                    </a:lnTo>
                    <a:lnTo>
                      <a:pt x="0" y="3546536"/>
                    </a:lnTo>
                    <a:lnTo>
                      <a:pt x="0" y="3452605"/>
                    </a:lnTo>
                    <a:lnTo>
                      <a:pt x="0" y="3418570"/>
                    </a:lnTo>
                    <a:lnTo>
                      <a:pt x="0" y="12971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31343F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任意多边形 33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    <p:cNvSpPr/>
              <p:nvPr/>
            </p:nvSpPr>
            <p:spPr>
              <a:xfrm>
                <a:off x="11428024" y="3195709"/>
                <a:ext cx="157811" cy="2407235"/>
              </a:xfrm>
              <a:custGeom>
                <a:avLst/>
                <a:gdLst>
                  <a:gd name="connsiteX0" fmla="*/ 0 w 157811"/>
                  <a:gd name="connsiteY0" fmla="*/ 0 h 2407235"/>
                  <a:gd name="connsiteX1" fmla="*/ 157811 w 157811"/>
                  <a:gd name="connsiteY1" fmla="*/ 157811 h 2407235"/>
                  <a:gd name="connsiteX2" fmla="*/ 157811 w 157811"/>
                  <a:gd name="connsiteY2" fmla="*/ 2407235 h 2407235"/>
                  <a:gd name="connsiteX3" fmla="*/ 0 w 157811"/>
                  <a:gd name="connsiteY3" fmla="*/ 2407235 h 2407235"/>
                  <a:gd name="connsiteX4" fmla="*/ 0 w 157811"/>
                  <a:gd name="connsiteY4" fmla="*/ 157811 h 240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811" h="2407235">
                    <a:moveTo>
                      <a:pt x="0" y="0"/>
                    </a:moveTo>
                    <a:lnTo>
                      <a:pt x="157811" y="157811"/>
                    </a:lnTo>
                    <a:lnTo>
                      <a:pt x="157811" y="2407235"/>
                    </a:lnTo>
                    <a:lnTo>
                      <a:pt x="0" y="2407235"/>
                    </a:lnTo>
                    <a:lnTo>
                      <a:pt x="0" y="157811"/>
                    </a:lnTo>
                    <a:close/>
                  </a:path>
                </a:pathLst>
              </a:custGeom>
              <a:gradFill>
                <a:gsLst>
                  <a:gs pos="39000">
                    <a:schemeClr val="bg1">
                      <a:alpha val="15000"/>
                    </a:schemeClr>
                  </a:gs>
                  <a:gs pos="83000">
                    <a:schemeClr val="bg1">
                      <a:alpha val="0"/>
                    </a:schemeClr>
                  </a:gs>
                </a:gsLst>
                <a:lin ang="66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" name="矩形 3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>
            <a:off x="1278353" y="1832213"/>
            <a:ext cx="1648345" cy="547184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>
            <a:outerShdw blurRad="558800" dist="279400" dir="5400000" sx="85000" sy="85000" algn="t" rotWithShape="0">
              <a:schemeClr val="tx1">
                <a:lumMod val="95000"/>
                <a:lumOff val="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>
            <a:off x="1380601" y="1832213"/>
            <a:ext cx="1411430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BB_Bank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1"/>
          </p:nvPr>
        </p:nvSpPr>
        <p:spPr>
          <a:xfrm>
            <a:off x="1106488" y="324896"/>
            <a:ext cx="10858499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106488" y="2665394"/>
            <a:ext cx="870448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solidFill>
                  <a:schemeClr val="bg1"/>
                </a:solidFill>
                <a:effectLst/>
                <a:latin typeface="TimesNewRomanPSMT"/>
              </a:rPr>
              <a:t>More and more banks clos</a:t>
            </a:r>
            <a:r>
              <a:rPr lang="en-US" altLang="zh-CN" sz="3200" dirty="0">
                <a:solidFill>
                  <a:schemeClr val="bg1"/>
                </a:solidFill>
                <a:effectLst/>
                <a:latin typeface="TimesNewRomanPSMT"/>
              </a:rPr>
              <a:t>e</a:t>
            </a:r>
            <a:r>
              <a:rPr lang="en-US" sz="3200" dirty="0">
                <a:solidFill>
                  <a:schemeClr val="bg1"/>
                </a:solidFill>
                <a:effectLst/>
                <a:latin typeface="TimesNewRomanPSMT"/>
              </a:rPr>
              <a:t> the physical branches, and transfer business online. New established banks generally conduct business online. A global internet company wants to form a new Internet Bank, named </a:t>
            </a:r>
            <a:r>
              <a:rPr lang="en-US" sz="3200" b="1" i="1" dirty="0">
                <a:solidFill>
                  <a:schemeClr val="bg1"/>
                </a:solidFill>
                <a:effectLst/>
                <a:latin typeface="TimesNewRomanPS"/>
              </a:rPr>
              <a:t>Brother Bank (BB)</a:t>
            </a:r>
            <a:r>
              <a:rPr lang="en-US" sz="3200" dirty="0">
                <a:solidFill>
                  <a:schemeClr val="bg1"/>
                </a:solidFill>
                <a:effectLst/>
                <a:latin typeface="TimesNewRomanPSMT"/>
              </a:rPr>
              <a:t>, this bank has no physical branch, it can only do business online. 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546682" y="1873137"/>
            <a:ext cx="4163312" cy="4207115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rgbClr val="FF5F53"/>
              </a:gs>
            </a:gsLst>
            <a:lin ang="2700000" scaled="1"/>
          </a:gradFill>
          <a:ln>
            <a:noFill/>
          </a:ln>
          <a:effectLst>
            <a:outerShdw blurRad="838200" dist="1257300" dir="4200000" sx="80000" sy="80000" algn="tl" rotWithShape="0">
              <a:schemeClr val="accent3">
                <a:lumMod val="2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557652" y="3479331"/>
            <a:ext cx="4152342" cy="228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spc="120" dirty="0">
                <a:solidFill>
                  <a:schemeClr val="bg1"/>
                </a:solidFill>
              </a:rPr>
              <a:t>There are two different accounts, a checking account and a saving account. BB bank doesn’t pay interest to the checking account, but pays interest to the savings account, the interest is fixed. </a:t>
            </a:r>
            <a:endParaRPr lang="zh-CN" altLang="en-US" sz="2000" spc="12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70430" y="1874520"/>
            <a:ext cx="4163312" cy="420711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31343F"/>
              </a:gs>
            </a:gsLst>
            <a:lin ang="2700000" scaled="1"/>
          </a:gradFill>
          <a:ln>
            <a:noFill/>
          </a:ln>
          <a:effectLst>
            <a:outerShdw blurRad="838200" dist="1257300" dir="4200000" sx="80000" sy="80000" algn="tl" rotWithShape="0">
              <a:schemeClr val="accent3">
                <a:lumMod val="2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643890" y="3464676"/>
            <a:ext cx="3816391" cy="1964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effectLst/>
                <a:latin typeface="TimesNewRomanPSMT"/>
              </a:rPr>
              <a:t>Customers can have a loan in BB if their credit points(more than 500) and the Annual average deposit (including checking and savings account, multiple times) are enough</a:t>
            </a:r>
            <a:r>
              <a:rPr lang="en-US" sz="1800" dirty="0">
                <a:solidFill>
                  <a:schemeClr val="bg1"/>
                </a:solidFill>
                <a:effectLst/>
                <a:latin typeface="TimesNewRomanPSMT"/>
              </a:rPr>
              <a:t>. 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5878286" y="1302160"/>
            <a:ext cx="43542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8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GrpSpPr>
            <a:grpSpLocks noChangeAspect="1"/>
          </p:cNvGrpSpPr>
          <p:nvPr/>
        </p:nvGrpSpPr>
        <p:grpSpPr bwMode="auto">
          <a:xfrm>
            <a:off x="3140255" y="2171439"/>
            <a:ext cx="980529" cy="678333"/>
            <a:chOff x="-60" y="-546"/>
            <a:chExt cx="7771" cy="5376"/>
          </a:xfrm>
          <a:solidFill>
            <a:schemeClr val="accent2">
              <a:lumMod val="75000"/>
            </a:schemeClr>
          </a:solidFill>
        </p:grpSpPr>
        <p:sp>
          <p:nvSpPr>
            <p:cNvPr id="26" name="Freeform 9"/>
            <p:cNvSpPr>
              <a:spLocks noEditPoints="1"/>
            </p:cNvSpPr>
            <p:nvPr/>
          </p:nvSpPr>
          <p:spPr bwMode="auto">
            <a:xfrm>
              <a:off x="-60" y="-546"/>
              <a:ext cx="6012" cy="4688"/>
            </a:xfrm>
            <a:custGeom>
              <a:avLst/>
              <a:gdLst>
                <a:gd name="T0" fmla="*/ 2379 w 2543"/>
                <a:gd name="T1" fmla="*/ 69 h 1982"/>
                <a:gd name="T2" fmla="*/ 2272 w 2543"/>
                <a:gd name="T3" fmla="*/ 15 h 1982"/>
                <a:gd name="T4" fmla="*/ 606 w 2543"/>
                <a:gd name="T5" fmla="*/ 564 h 1982"/>
                <a:gd name="T6" fmla="*/ 1096 w 2543"/>
                <a:gd name="T7" fmla="*/ 564 h 1982"/>
                <a:gd name="T8" fmla="*/ 2027 w 2543"/>
                <a:gd name="T9" fmla="*/ 257 h 1982"/>
                <a:gd name="T10" fmla="*/ 2331 w 2543"/>
                <a:gd name="T11" fmla="*/ 412 h 1982"/>
                <a:gd name="T12" fmla="*/ 2381 w 2543"/>
                <a:gd name="T13" fmla="*/ 564 h 1982"/>
                <a:gd name="T14" fmla="*/ 2543 w 2543"/>
                <a:gd name="T15" fmla="*/ 564 h 1982"/>
                <a:gd name="T16" fmla="*/ 2379 w 2543"/>
                <a:gd name="T17" fmla="*/ 69 h 1982"/>
                <a:gd name="T18" fmla="*/ 15 w 2543"/>
                <a:gd name="T19" fmla="*/ 849 h 1982"/>
                <a:gd name="T20" fmla="*/ 388 w 2543"/>
                <a:gd name="T21" fmla="*/ 1982 h 1982"/>
                <a:gd name="T22" fmla="*/ 388 w 2543"/>
                <a:gd name="T23" fmla="*/ 1492 h 1982"/>
                <a:gd name="T24" fmla="*/ 258 w 2543"/>
                <a:gd name="T25" fmla="*/ 1095 h 1982"/>
                <a:gd name="T26" fmla="*/ 388 w 2543"/>
                <a:gd name="T27" fmla="*/ 941 h 1982"/>
                <a:gd name="T28" fmla="*/ 388 w 2543"/>
                <a:gd name="T29" fmla="*/ 746 h 1982"/>
                <a:gd name="T30" fmla="*/ 441 w 2543"/>
                <a:gd name="T31" fmla="*/ 618 h 1982"/>
                <a:gd name="T32" fmla="*/ 69 w 2543"/>
                <a:gd name="T33" fmla="*/ 741 h 1982"/>
                <a:gd name="T34" fmla="*/ 15 w 2543"/>
                <a:gd name="T35" fmla="*/ 849 h 1982"/>
                <a:gd name="T36" fmla="*/ 15 w 2543"/>
                <a:gd name="T37" fmla="*/ 849 h 1982"/>
                <a:gd name="T38" fmla="*/ 15 w 2543"/>
                <a:gd name="T39" fmla="*/ 849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3" h="1982">
                  <a:moveTo>
                    <a:pt x="2379" y="69"/>
                  </a:moveTo>
                  <a:cubicBezTo>
                    <a:pt x="2364" y="24"/>
                    <a:pt x="2316" y="0"/>
                    <a:pt x="2272" y="15"/>
                  </a:cubicBezTo>
                  <a:cubicBezTo>
                    <a:pt x="606" y="564"/>
                    <a:pt x="606" y="564"/>
                    <a:pt x="606" y="564"/>
                  </a:cubicBezTo>
                  <a:cubicBezTo>
                    <a:pt x="1096" y="564"/>
                    <a:pt x="1096" y="564"/>
                    <a:pt x="1096" y="564"/>
                  </a:cubicBezTo>
                  <a:cubicBezTo>
                    <a:pt x="2027" y="257"/>
                    <a:pt x="2027" y="257"/>
                    <a:pt x="2027" y="257"/>
                  </a:cubicBezTo>
                  <a:cubicBezTo>
                    <a:pt x="2087" y="366"/>
                    <a:pt x="2208" y="428"/>
                    <a:pt x="2331" y="412"/>
                  </a:cubicBezTo>
                  <a:cubicBezTo>
                    <a:pt x="2381" y="564"/>
                    <a:pt x="2381" y="564"/>
                    <a:pt x="2381" y="564"/>
                  </a:cubicBezTo>
                  <a:cubicBezTo>
                    <a:pt x="2543" y="564"/>
                    <a:pt x="2543" y="564"/>
                    <a:pt x="2543" y="564"/>
                  </a:cubicBezTo>
                  <a:lnTo>
                    <a:pt x="2379" y="69"/>
                  </a:lnTo>
                  <a:close/>
                  <a:moveTo>
                    <a:pt x="15" y="849"/>
                  </a:moveTo>
                  <a:cubicBezTo>
                    <a:pt x="388" y="1982"/>
                    <a:pt x="388" y="1982"/>
                    <a:pt x="388" y="1982"/>
                  </a:cubicBezTo>
                  <a:cubicBezTo>
                    <a:pt x="388" y="1492"/>
                    <a:pt x="388" y="1492"/>
                    <a:pt x="388" y="1492"/>
                  </a:cubicBezTo>
                  <a:cubicBezTo>
                    <a:pt x="258" y="1095"/>
                    <a:pt x="258" y="1095"/>
                    <a:pt x="258" y="1095"/>
                  </a:cubicBezTo>
                  <a:cubicBezTo>
                    <a:pt x="319" y="1060"/>
                    <a:pt x="364" y="1005"/>
                    <a:pt x="388" y="941"/>
                  </a:cubicBezTo>
                  <a:cubicBezTo>
                    <a:pt x="388" y="746"/>
                    <a:pt x="388" y="746"/>
                    <a:pt x="388" y="746"/>
                  </a:cubicBezTo>
                  <a:cubicBezTo>
                    <a:pt x="388" y="696"/>
                    <a:pt x="409" y="651"/>
                    <a:pt x="441" y="618"/>
                  </a:cubicBezTo>
                  <a:cubicBezTo>
                    <a:pt x="69" y="741"/>
                    <a:pt x="69" y="741"/>
                    <a:pt x="69" y="741"/>
                  </a:cubicBezTo>
                  <a:cubicBezTo>
                    <a:pt x="24" y="756"/>
                    <a:pt x="0" y="804"/>
                    <a:pt x="15" y="849"/>
                  </a:cubicBezTo>
                  <a:close/>
                  <a:moveTo>
                    <a:pt x="15" y="849"/>
                  </a:moveTo>
                  <a:cubicBezTo>
                    <a:pt x="15" y="849"/>
                    <a:pt x="15" y="849"/>
                    <a:pt x="15" y="8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0"/>
            <p:cNvSpPr>
              <a:spLocks noEditPoints="1"/>
            </p:cNvSpPr>
            <p:nvPr/>
          </p:nvSpPr>
          <p:spPr bwMode="auto">
            <a:xfrm>
              <a:off x="1893" y="1642"/>
              <a:ext cx="4274" cy="2493"/>
            </a:xfrm>
            <a:custGeom>
              <a:avLst/>
              <a:gdLst>
                <a:gd name="T0" fmla="*/ 1665 w 1808"/>
                <a:gd name="T1" fmla="*/ 385 h 1054"/>
                <a:gd name="T2" fmla="*/ 1523 w 1808"/>
                <a:gd name="T3" fmla="*/ 528 h 1054"/>
                <a:gd name="T4" fmla="*/ 1665 w 1808"/>
                <a:gd name="T5" fmla="*/ 670 h 1054"/>
                <a:gd name="T6" fmla="*/ 1808 w 1808"/>
                <a:gd name="T7" fmla="*/ 528 h 1054"/>
                <a:gd name="T8" fmla="*/ 1665 w 1808"/>
                <a:gd name="T9" fmla="*/ 385 h 1054"/>
                <a:gd name="T10" fmla="*/ 142 w 1808"/>
                <a:gd name="T11" fmla="*/ 385 h 1054"/>
                <a:gd name="T12" fmla="*/ 0 w 1808"/>
                <a:gd name="T13" fmla="*/ 528 h 1054"/>
                <a:gd name="T14" fmla="*/ 142 w 1808"/>
                <a:gd name="T15" fmla="*/ 670 h 1054"/>
                <a:gd name="T16" fmla="*/ 284 w 1808"/>
                <a:gd name="T17" fmla="*/ 528 h 1054"/>
                <a:gd name="T18" fmla="*/ 142 w 1808"/>
                <a:gd name="T19" fmla="*/ 385 h 1054"/>
                <a:gd name="T20" fmla="*/ 904 w 1808"/>
                <a:gd name="T21" fmla="*/ 0 h 1054"/>
                <a:gd name="T22" fmla="*/ 437 w 1808"/>
                <a:gd name="T23" fmla="*/ 527 h 1054"/>
                <a:gd name="T24" fmla="*/ 904 w 1808"/>
                <a:gd name="T25" fmla="*/ 1054 h 1054"/>
                <a:gd name="T26" fmla="*/ 1372 w 1808"/>
                <a:gd name="T27" fmla="*/ 527 h 1054"/>
                <a:gd name="T28" fmla="*/ 904 w 1808"/>
                <a:gd name="T29" fmla="*/ 0 h 1054"/>
                <a:gd name="T30" fmla="*/ 947 w 1808"/>
                <a:gd name="T31" fmla="*/ 764 h 1054"/>
                <a:gd name="T32" fmla="*/ 947 w 1808"/>
                <a:gd name="T33" fmla="*/ 843 h 1054"/>
                <a:gd name="T34" fmla="*/ 849 w 1808"/>
                <a:gd name="T35" fmla="*/ 843 h 1054"/>
                <a:gd name="T36" fmla="*/ 849 w 1808"/>
                <a:gd name="T37" fmla="*/ 771 h 1054"/>
                <a:gd name="T38" fmla="*/ 696 w 1808"/>
                <a:gd name="T39" fmla="*/ 738 h 1054"/>
                <a:gd name="T40" fmla="*/ 723 w 1808"/>
                <a:gd name="T41" fmla="*/ 631 h 1054"/>
                <a:gd name="T42" fmla="*/ 875 w 1808"/>
                <a:gd name="T43" fmla="*/ 665 h 1054"/>
                <a:gd name="T44" fmla="*/ 950 w 1808"/>
                <a:gd name="T45" fmla="*/ 630 h 1054"/>
                <a:gd name="T46" fmla="*/ 860 w 1808"/>
                <a:gd name="T47" fmla="*/ 573 h 1054"/>
                <a:gd name="T48" fmla="*/ 700 w 1808"/>
                <a:gd name="T49" fmla="*/ 428 h 1054"/>
                <a:gd name="T50" fmla="*/ 853 w 1808"/>
                <a:gd name="T51" fmla="*/ 284 h 1054"/>
                <a:gd name="T52" fmla="*/ 853 w 1808"/>
                <a:gd name="T53" fmla="*/ 212 h 1054"/>
                <a:gd name="T54" fmla="*/ 950 w 1808"/>
                <a:gd name="T55" fmla="*/ 212 h 1054"/>
                <a:gd name="T56" fmla="*/ 950 w 1808"/>
                <a:gd name="T57" fmla="*/ 278 h 1054"/>
                <a:gd name="T58" fmla="*/ 1081 w 1808"/>
                <a:gd name="T59" fmla="*/ 303 h 1054"/>
                <a:gd name="T60" fmla="*/ 1054 w 1808"/>
                <a:gd name="T61" fmla="*/ 406 h 1054"/>
                <a:gd name="T62" fmla="*/ 924 w 1808"/>
                <a:gd name="T63" fmla="*/ 380 h 1054"/>
                <a:gd name="T64" fmla="*/ 857 w 1808"/>
                <a:gd name="T65" fmla="*/ 413 h 1054"/>
                <a:gd name="T66" fmla="*/ 959 w 1808"/>
                <a:gd name="T67" fmla="*/ 470 h 1054"/>
                <a:gd name="T68" fmla="*/ 1107 w 1808"/>
                <a:gd name="T69" fmla="*/ 617 h 1054"/>
                <a:gd name="T70" fmla="*/ 947 w 1808"/>
                <a:gd name="T71" fmla="*/ 764 h 1054"/>
                <a:gd name="T72" fmla="*/ 947 w 1808"/>
                <a:gd name="T73" fmla="*/ 764 h 1054"/>
                <a:gd name="T74" fmla="*/ 947 w 1808"/>
                <a:gd name="T75" fmla="*/ 764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08" h="1054">
                  <a:moveTo>
                    <a:pt x="1665" y="385"/>
                  </a:moveTo>
                  <a:cubicBezTo>
                    <a:pt x="1587" y="385"/>
                    <a:pt x="1523" y="449"/>
                    <a:pt x="1523" y="528"/>
                  </a:cubicBezTo>
                  <a:cubicBezTo>
                    <a:pt x="1523" y="606"/>
                    <a:pt x="1587" y="670"/>
                    <a:pt x="1665" y="670"/>
                  </a:cubicBezTo>
                  <a:cubicBezTo>
                    <a:pt x="1744" y="670"/>
                    <a:pt x="1808" y="606"/>
                    <a:pt x="1808" y="528"/>
                  </a:cubicBezTo>
                  <a:cubicBezTo>
                    <a:pt x="1808" y="449"/>
                    <a:pt x="1744" y="385"/>
                    <a:pt x="1665" y="385"/>
                  </a:cubicBezTo>
                  <a:close/>
                  <a:moveTo>
                    <a:pt x="142" y="385"/>
                  </a:moveTo>
                  <a:cubicBezTo>
                    <a:pt x="64" y="385"/>
                    <a:pt x="0" y="449"/>
                    <a:pt x="0" y="528"/>
                  </a:cubicBezTo>
                  <a:cubicBezTo>
                    <a:pt x="0" y="606"/>
                    <a:pt x="64" y="670"/>
                    <a:pt x="142" y="670"/>
                  </a:cubicBezTo>
                  <a:cubicBezTo>
                    <a:pt x="221" y="670"/>
                    <a:pt x="284" y="606"/>
                    <a:pt x="284" y="528"/>
                  </a:cubicBezTo>
                  <a:cubicBezTo>
                    <a:pt x="284" y="449"/>
                    <a:pt x="221" y="385"/>
                    <a:pt x="142" y="385"/>
                  </a:cubicBezTo>
                  <a:close/>
                  <a:moveTo>
                    <a:pt x="904" y="0"/>
                  </a:moveTo>
                  <a:cubicBezTo>
                    <a:pt x="646" y="0"/>
                    <a:pt x="437" y="236"/>
                    <a:pt x="437" y="527"/>
                  </a:cubicBezTo>
                  <a:cubicBezTo>
                    <a:pt x="437" y="818"/>
                    <a:pt x="646" y="1054"/>
                    <a:pt x="904" y="1054"/>
                  </a:cubicBezTo>
                  <a:cubicBezTo>
                    <a:pt x="1162" y="1054"/>
                    <a:pt x="1372" y="818"/>
                    <a:pt x="1372" y="527"/>
                  </a:cubicBezTo>
                  <a:cubicBezTo>
                    <a:pt x="1371" y="236"/>
                    <a:pt x="1162" y="0"/>
                    <a:pt x="904" y="0"/>
                  </a:cubicBezTo>
                  <a:close/>
                  <a:moveTo>
                    <a:pt x="947" y="764"/>
                  </a:moveTo>
                  <a:cubicBezTo>
                    <a:pt x="947" y="843"/>
                    <a:pt x="947" y="843"/>
                    <a:pt x="947" y="843"/>
                  </a:cubicBezTo>
                  <a:cubicBezTo>
                    <a:pt x="849" y="843"/>
                    <a:pt x="849" y="843"/>
                    <a:pt x="849" y="843"/>
                  </a:cubicBezTo>
                  <a:cubicBezTo>
                    <a:pt x="849" y="771"/>
                    <a:pt x="849" y="771"/>
                    <a:pt x="849" y="771"/>
                  </a:cubicBezTo>
                  <a:cubicBezTo>
                    <a:pt x="788" y="768"/>
                    <a:pt x="729" y="753"/>
                    <a:pt x="696" y="738"/>
                  </a:cubicBezTo>
                  <a:cubicBezTo>
                    <a:pt x="723" y="631"/>
                    <a:pt x="723" y="631"/>
                    <a:pt x="723" y="631"/>
                  </a:cubicBezTo>
                  <a:cubicBezTo>
                    <a:pt x="762" y="648"/>
                    <a:pt x="816" y="665"/>
                    <a:pt x="875" y="665"/>
                  </a:cubicBezTo>
                  <a:cubicBezTo>
                    <a:pt x="919" y="665"/>
                    <a:pt x="950" y="654"/>
                    <a:pt x="950" y="630"/>
                  </a:cubicBezTo>
                  <a:cubicBezTo>
                    <a:pt x="950" y="606"/>
                    <a:pt x="924" y="591"/>
                    <a:pt x="860" y="573"/>
                  </a:cubicBezTo>
                  <a:cubicBezTo>
                    <a:pt x="766" y="546"/>
                    <a:pt x="700" y="506"/>
                    <a:pt x="700" y="428"/>
                  </a:cubicBezTo>
                  <a:cubicBezTo>
                    <a:pt x="700" y="358"/>
                    <a:pt x="754" y="302"/>
                    <a:pt x="853" y="284"/>
                  </a:cubicBezTo>
                  <a:cubicBezTo>
                    <a:pt x="853" y="212"/>
                    <a:pt x="853" y="212"/>
                    <a:pt x="853" y="212"/>
                  </a:cubicBezTo>
                  <a:cubicBezTo>
                    <a:pt x="950" y="212"/>
                    <a:pt x="950" y="212"/>
                    <a:pt x="950" y="212"/>
                  </a:cubicBezTo>
                  <a:cubicBezTo>
                    <a:pt x="950" y="278"/>
                    <a:pt x="950" y="278"/>
                    <a:pt x="950" y="278"/>
                  </a:cubicBezTo>
                  <a:cubicBezTo>
                    <a:pt x="1010" y="280"/>
                    <a:pt x="1050" y="291"/>
                    <a:pt x="1081" y="303"/>
                  </a:cubicBezTo>
                  <a:cubicBezTo>
                    <a:pt x="1054" y="406"/>
                    <a:pt x="1054" y="406"/>
                    <a:pt x="1054" y="406"/>
                  </a:cubicBezTo>
                  <a:cubicBezTo>
                    <a:pt x="1031" y="397"/>
                    <a:pt x="988" y="380"/>
                    <a:pt x="924" y="380"/>
                  </a:cubicBezTo>
                  <a:cubicBezTo>
                    <a:pt x="873" y="380"/>
                    <a:pt x="857" y="396"/>
                    <a:pt x="857" y="413"/>
                  </a:cubicBezTo>
                  <a:cubicBezTo>
                    <a:pt x="857" y="432"/>
                    <a:pt x="887" y="447"/>
                    <a:pt x="959" y="470"/>
                  </a:cubicBezTo>
                  <a:cubicBezTo>
                    <a:pt x="1068" y="502"/>
                    <a:pt x="1107" y="546"/>
                    <a:pt x="1107" y="617"/>
                  </a:cubicBezTo>
                  <a:cubicBezTo>
                    <a:pt x="1107" y="688"/>
                    <a:pt x="1050" y="747"/>
                    <a:pt x="947" y="764"/>
                  </a:cubicBezTo>
                  <a:close/>
                  <a:moveTo>
                    <a:pt x="947" y="764"/>
                  </a:moveTo>
                  <a:cubicBezTo>
                    <a:pt x="947" y="764"/>
                    <a:pt x="947" y="764"/>
                    <a:pt x="947" y="7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1"/>
            <p:cNvSpPr>
              <a:spLocks noEditPoints="1"/>
            </p:cNvSpPr>
            <p:nvPr/>
          </p:nvSpPr>
          <p:spPr bwMode="auto">
            <a:xfrm>
              <a:off x="1087" y="1018"/>
              <a:ext cx="5887" cy="3784"/>
            </a:xfrm>
            <a:custGeom>
              <a:avLst/>
              <a:gdLst>
                <a:gd name="T0" fmla="*/ 1804 w 2490"/>
                <a:gd name="T1" fmla="*/ 1537 h 1600"/>
                <a:gd name="T2" fmla="*/ 1831 w 2490"/>
                <a:gd name="T3" fmla="*/ 1447 h 1600"/>
                <a:gd name="T4" fmla="*/ 390 w 2490"/>
                <a:gd name="T5" fmla="*/ 1447 h 1600"/>
                <a:gd name="T6" fmla="*/ 154 w 2490"/>
                <a:gd name="T7" fmla="*/ 1210 h 1600"/>
                <a:gd name="T8" fmla="*/ 154 w 2490"/>
                <a:gd name="T9" fmla="*/ 395 h 1600"/>
                <a:gd name="T10" fmla="*/ 390 w 2490"/>
                <a:gd name="T11" fmla="*/ 153 h 1600"/>
                <a:gd name="T12" fmla="*/ 2096 w 2490"/>
                <a:gd name="T13" fmla="*/ 153 h 1600"/>
                <a:gd name="T14" fmla="*/ 2337 w 2490"/>
                <a:gd name="T15" fmla="*/ 395 h 1600"/>
                <a:gd name="T16" fmla="*/ 2337 w 2490"/>
                <a:gd name="T17" fmla="*/ 940 h 1600"/>
                <a:gd name="T18" fmla="*/ 2490 w 2490"/>
                <a:gd name="T19" fmla="*/ 940 h 1600"/>
                <a:gd name="T20" fmla="*/ 2490 w 2490"/>
                <a:gd name="T21" fmla="*/ 85 h 1600"/>
                <a:gd name="T22" fmla="*/ 2405 w 2490"/>
                <a:gd name="T23" fmla="*/ 0 h 1600"/>
                <a:gd name="T24" fmla="*/ 86 w 2490"/>
                <a:gd name="T25" fmla="*/ 0 h 1600"/>
                <a:gd name="T26" fmla="*/ 0 w 2490"/>
                <a:gd name="T27" fmla="*/ 85 h 1600"/>
                <a:gd name="T28" fmla="*/ 0 w 2490"/>
                <a:gd name="T29" fmla="*/ 1515 h 1600"/>
                <a:gd name="T30" fmla="*/ 86 w 2490"/>
                <a:gd name="T31" fmla="*/ 1600 h 1600"/>
                <a:gd name="T32" fmla="*/ 1817 w 2490"/>
                <a:gd name="T33" fmla="*/ 1600 h 1600"/>
                <a:gd name="T34" fmla="*/ 1804 w 2490"/>
                <a:gd name="T35" fmla="*/ 1537 h 1600"/>
                <a:gd name="T36" fmla="*/ 1804 w 2490"/>
                <a:gd name="T37" fmla="*/ 1537 h 1600"/>
                <a:gd name="T38" fmla="*/ 1804 w 2490"/>
                <a:gd name="T39" fmla="*/ 1537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90" h="1600">
                  <a:moveTo>
                    <a:pt x="1804" y="1537"/>
                  </a:moveTo>
                  <a:cubicBezTo>
                    <a:pt x="1804" y="1504"/>
                    <a:pt x="1814" y="1473"/>
                    <a:pt x="1831" y="1447"/>
                  </a:cubicBezTo>
                  <a:cubicBezTo>
                    <a:pt x="390" y="1447"/>
                    <a:pt x="390" y="1447"/>
                    <a:pt x="390" y="1447"/>
                  </a:cubicBezTo>
                  <a:cubicBezTo>
                    <a:pt x="366" y="1328"/>
                    <a:pt x="272" y="1234"/>
                    <a:pt x="154" y="1210"/>
                  </a:cubicBezTo>
                  <a:cubicBezTo>
                    <a:pt x="154" y="395"/>
                    <a:pt x="154" y="395"/>
                    <a:pt x="154" y="395"/>
                  </a:cubicBezTo>
                  <a:cubicBezTo>
                    <a:pt x="274" y="370"/>
                    <a:pt x="368" y="274"/>
                    <a:pt x="390" y="153"/>
                  </a:cubicBezTo>
                  <a:cubicBezTo>
                    <a:pt x="2096" y="153"/>
                    <a:pt x="2096" y="153"/>
                    <a:pt x="2096" y="153"/>
                  </a:cubicBezTo>
                  <a:cubicBezTo>
                    <a:pt x="2119" y="275"/>
                    <a:pt x="2214" y="372"/>
                    <a:pt x="2337" y="395"/>
                  </a:cubicBezTo>
                  <a:cubicBezTo>
                    <a:pt x="2337" y="940"/>
                    <a:pt x="2337" y="940"/>
                    <a:pt x="2337" y="940"/>
                  </a:cubicBezTo>
                  <a:cubicBezTo>
                    <a:pt x="2490" y="940"/>
                    <a:pt x="2490" y="940"/>
                    <a:pt x="2490" y="940"/>
                  </a:cubicBezTo>
                  <a:cubicBezTo>
                    <a:pt x="2490" y="85"/>
                    <a:pt x="2490" y="85"/>
                    <a:pt x="2490" y="85"/>
                  </a:cubicBezTo>
                  <a:cubicBezTo>
                    <a:pt x="2490" y="38"/>
                    <a:pt x="2452" y="0"/>
                    <a:pt x="2405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38" y="0"/>
                    <a:pt x="0" y="38"/>
                    <a:pt x="0" y="85"/>
                  </a:cubicBezTo>
                  <a:cubicBezTo>
                    <a:pt x="0" y="1515"/>
                    <a:pt x="0" y="1515"/>
                    <a:pt x="0" y="1515"/>
                  </a:cubicBezTo>
                  <a:cubicBezTo>
                    <a:pt x="0" y="1562"/>
                    <a:pt x="39" y="1600"/>
                    <a:pt x="86" y="1600"/>
                  </a:cubicBezTo>
                  <a:cubicBezTo>
                    <a:pt x="1817" y="1600"/>
                    <a:pt x="1817" y="1600"/>
                    <a:pt x="1817" y="1600"/>
                  </a:cubicBezTo>
                  <a:cubicBezTo>
                    <a:pt x="1809" y="1581"/>
                    <a:pt x="1804" y="1560"/>
                    <a:pt x="1804" y="1537"/>
                  </a:cubicBezTo>
                  <a:close/>
                  <a:moveTo>
                    <a:pt x="1804" y="1537"/>
                  </a:moveTo>
                  <a:cubicBezTo>
                    <a:pt x="1804" y="1537"/>
                    <a:pt x="1804" y="1537"/>
                    <a:pt x="1804" y="15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2"/>
            <p:cNvSpPr>
              <a:spLocks noEditPoints="1"/>
            </p:cNvSpPr>
            <p:nvPr/>
          </p:nvSpPr>
          <p:spPr bwMode="auto">
            <a:xfrm>
              <a:off x="5527" y="3463"/>
              <a:ext cx="2184" cy="1367"/>
            </a:xfrm>
            <a:custGeom>
              <a:avLst/>
              <a:gdLst>
                <a:gd name="T0" fmla="*/ 107 w 924"/>
                <a:gd name="T1" fmla="*/ 150 h 578"/>
                <a:gd name="T2" fmla="*/ 32 w 924"/>
                <a:gd name="T3" fmla="*/ 75 h 578"/>
                <a:gd name="T4" fmla="*/ 107 w 924"/>
                <a:gd name="T5" fmla="*/ 0 h 578"/>
                <a:gd name="T6" fmla="*/ 850 w 924"/>
                <a:gd name="T7" fmla="*/ 0 h 578"/>
                <a:gd name="T8" fmla="*/ 924 w 924"/>
                <a:gd name="T9" fmla="*/ 75 h 578"/>
                <a:gd name="T10" fmla="*/ 850 w 924"/>
                <a:gd name="T11" fmla="*/ 150 h 578"/>
                <a:gd name="T12" fmla="*/ 107 w 924"/>
                <a:gd name="T13" fmla="*/ 150 h 578"/>
                <a:gd name="T14" fmla="*/ 74 w 924"/>
                <a:gd name="T15" fmla="*/ 363 h 578"/>
                <a:gd name="T16" fmla="*/ 0 w 924"/>
                <a:gd name="T17" fmla="*/ 288 h 578"/>
                <a:gd name="T18" fmla="*/ 74 w 924"/>
                <a:gd name="T19" fmla="*/ 214 h 578"/>
                <a:gd name="T20" fmla="*/ 817 w 924"/>
                <a:gd name="T21" fmla="*/ 214 h 578"/>
                <a:gd name="T22" fmla="*/ 892 w 924"/>
                <a:gd name="T23" fmla="*/ 288 h 578"/>
                <a:gd name="T24" fmla="*/ 817 w 924"/>
                <a:gd name="T25" fmla="*/ 363 h 578"/>
                <a:gd name="T26" fmla="*/ 74 w 924"/>
                <a:gd name="T27" fmla="*/ 363 h 578"/>
                <a:gd name="T28" fmla="*/ 94 w 924"/>
                <a:gd name="T29" fmla="*/ 578 h 578"/>
                <a:gd name="T30" fmla="*/ 19 w 924"/>
                <a:gd name="T31" fmla="*/ 503 h 578"/>
                <a:gd name="T32" fmla="*/ 94 w 924"/>
                <a:gd name="T33" fmla="*/ 428 h 578"/>
                <a:gd name="T34" fmla="*/ 837 w 924"/>
                <a:gd name="T35" fmla="*/ 428 h 578"/>
                <a:gd name="T36" fmla="*/ 912 w 924"/>
                <a:gd name="T37" fmla="*/ 503 h 578"/>
                <a:gd name="T38" fmla="*/ 837 w 924"/>
                <a:gd name="T39" fmla="*/ 578 h 578"/>
                <a:gd name="T40" fmla="*/ 94 w 924"/>
                <a:gd name="T41" fmla="*/ 578 h 578"/>
                <a:gd name="T42" fmla="*/ 94 w 924"/>
                <a:gd name="T43" fmla="*/ 578 h 578"/>
                <a:gd name="T44" fmla="*/ 94 w 924"/>
                <a:gd name="T45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4" h="578">
                  <a:moveTo>
                    <a:pt x="107" y="150"/>
                  </a:moveTo>
                  <a:cubicBezTo>
                    <a:pt x="65" y="150"/>
                    <a:pt x="32" y="116"/>
                    <a:pt x="32" y="75"/>
                  </a:cubicBezTo>
                  <a:cubicBezTo>
                    <a:pt x="32" y="33"/>
                    <a:pt x="65" y="0"/>
                    <a:pt x="107" y="0"/>
                  </a:cubicBezTo>
                  <a:cubicBezTo>
                    <a:pt x="850" y="0"/>
                    <a:pt x="850" y="0"/>
                    <a:pt x="850" y="0"/>
                  </a:cubicBezTo>
                  <a:cubicBezTo>
                    <a:pt x="891" y="0"/>
                    <a:pt x="924" y="33"/>
                    <a:pt x="924" y="75"/>
                  </a:cubicBezTo>
                  <a:cubicBezTo>
                    <a:pt x="924" y="116"/>
                    <a:pt x="891" y="150"/>
                    <a:pt x="850" y="150"/>
                  </a:cubicBezTo>
                  <a:lnTo>
                    <a:pt x="107" y="150"/>
                  </a:lnTo>
                  <a:close/>
                  <a:moveTo>
                    <a:pt x="74" y="363"/>
                  </a:moveTo>
                  <a:cubicBezTo>
                    <a:pt x="33" y="363"/>
                    <a:pt x="0" y="330"/>
                    <a:pt x="0" y="288"/>
                  </a:cubicBezTo>
                  <a:cubicBezTo>
                    <a:pt x="0" y="247"/>
                    <a:pt x="33" y="214"/>
                    <a:pt x="74" y="214"/>
                  </a:cubicBezTo>
                  <a:cubicBezTo>
                    <a:pt x="817" y="214"/>
                    <a:pt x="817" y="214"/>
                    <a:pt x="817" y="214"/>
                  </a:cubicBezTo>
                  <a:cubicBezTo>
                    <a:pt x="859" y="214"/>
                    <a:pt x="892" y="247"/>
                    <a:pt x="892" y="288"/>
                  </a:cubicBezTo>
                  <a:cubicBezTo>
                    <a:pt x="892" y="330"/>
                    <a:pt x="859" y="363"/>
                    <a:pt x="817" y="363"/>
                  </a:cubicBezTo>
                  <a:lnTo>
                    <a:pt x="74" y="363"/>
                  </a:lnTo>
                  <a:close/>
                  <a:moveTo>
                    <a:pt x="94" y="578"/>
                  </a:moveTo>
                  <a:cubicBezTo>
                    <a:pt x="53" y="578"/>
                    <a:pt x="19" y="544"/>
                    <a:pt x="19" y="503"/>
                  </a:cubicBezTo>
                  <a:cubicBezTo>
                    <a:pt x="19" y="462"/>
                    <a:pt x="53" y="428"/>
                    <a:pt x="94" y="428"/>
                  </a:cubicBezTo>
                  <a:cubicBezTo>
                    <a:pt x="837" y="428"/>
                    <a:pt x="837" y="428"/>
                    <a:pt x="837" y="428"/>
                  </a:cubicBezTo>
                  <a:cubicBezTo>
                    <a:pt x="879" y="428"/>
                    <a:pt x="912" y="462"/>
                    <a:pt x="912" y="503"/>
                  </a:cubicBezTo>
                  <a:cubicBezTo>
                    <a:pt x="912" y="544"/>
                    <a:pt x="879" y="578"/>
                    <a:pt x="837" y="578"/>
                  </a:cubicBezTo>
                  <a:lnTo>
                    <a:pt x="94" y="578"/>
                  </a:lnTo>
                  <a:close/>
                  <a:moveTo>
                    <a:pt x="94" y="578"/>
                  </a:moveTo>
                  <a:cubicBezTo>
                    <a:pt x="94" y="578"/>
                    <a:pt x="94" y="578"/>
                    <a:pt x="94" y="5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636650" y="2890314"/>
            <a:ext cx="4723820" cy="528862"/>
            <a:chOff x="1746610" y="2830431"/>
            <a:chExt cx="4723820" cy="528862"/>
          </a:xfrm>
        </p:grpSpPr>
        <p:sp>
          <p:nvSpPr>
            <p:cNvPr id="30" name="矩形 29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  <p:cNvSpPr/>
            <p:nvPr/>
          </p:nvSpPr>
          <p:spPr>
            <a:xfrm>
              <a:off x="1797341" y="2834858"/>
              <a:ext cx="3825687" cy="524435"/>
            </a:xfrm>
            <a:prstGeom prst="rect">
              <a:avLst/>
            </a:prstGeom>
            <a:solidFill>
              <a:schemeClr val="bg1"/>
            </a:solidFill>
            <a:ln w="25400">
              <a:noFill/>
            </a:ln>
            <a:effectLst>
              <a:outerShdw blurRad="558800" dist="279400" dir="5400000" sx="85000" sy="85000" algn="t" rotWithShape="0">
                <a:schemeClr val="accent3">
                  <a:lumMod val="1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  <p:cNvSpPr/>
            <p:nvPr/>
          </p:nvSpPr>
          <p:spPr>
            <a:xfrm>
              <a:off x="1746610" y="2830431"/>
              <a:ext cx="472382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effectLst/>
                  <a:latin typeface="TimesNewRomanPS"/>
                </a:rPr>
                <a:t>Deposit account function </a:t>
              </a:r>
              <a:endParaRPr lang="en-US" sz="2400" dirty="0"/>
            </a:p>
          </p:txBody>
        </p:sp>
      </p:grpSp>
      <p:grpSp>
        <p:nvGrpSpPr>
          <p:cNvPr id="20" name="Group 8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GrpSpPr>
            <a:grpSpLocks noChangeAspect="1"/>
          </p:cNvGrpSpPr>
          <p:nvPr/>
        </p:nvGrpSpPr>
        <p:grpSpPr bwMode="auto">
          <a:xfrm>
            <a:off x="8009542" y="2171439"/>
            <a:ext cx="980529" cy="678333"/>
            <a:chOff x="-60" y="-546"/>
            <a:chExt cx="7771" cy="5376"/>
          </a:xfrm>
          <a:solidFill>
            <a:schemeClr val="accent1">
              <a:lumMod val="75000"/>
              <a:lumOff val="25000"/>
            </a:schemeClr>
          </a:solidFill>
        </p:grpSpPr>
        <p:sp>
          <p:nvSpPr>
            <p:cNvPr id="21" name="Freeform 9"/>
            <p:cNvSpPr>
              <a:spLocks noEditPoints="1"/>
            </p:cNvSpPr>
            <p:nvPr/>
          </p:nvSpPr>
          <p:spPr bwMode="auto">
            <a:xfrm>
              <a:off x="-60" y="-546"/>
              <a:ext cx="6012" cy="4688"/>
            </a:xfrm>
            <a:custGeom>
              <a:avLst/>
              <a:gdLst>
                <a:gd name="T0" fmla="*/ 2379 w 2543"/>
                <a:gd name="T1" fmla="*/ 69 h 1982"/>
                <a:gd name="T2" fmla="*/ 2272 w 2543"/>
                <a:gd name="T3" fmla="*/ 15 h 1982"/>
                <a:gd name="T4" fmla="*/ 606 w 2543"/>
                <a:gd name="T5" fmla="*/ 564 h 1982"/>
                <a:gd name="T6" fmla="*/ 1096 w 2543"/>
                <a:gd name="T7" fmla="*/ 564 h 1982"/>
                <a:gd name="T8" fmla="*/ 2027 w 2543"/>
                <a:gd name="T9" fmla="*/ 257 h 1982"/>
                <a:gd name="T10" fmla="*/ 2331 w 2543"/>
                <a:gd name="T11" fmla="*/ 412 h 1982"/>
                <a:gd name="T12" fmla="*/ 2381 w 2543"/>
                <a:gd name="T13" fmla="*/ 564 h 1982"/>
                <a:gd name="T14" fmla="*/ 2543 w 2543"/>
                <a:gd name="T15" fmla="*/ 564 h 1982"/>
                <a:gd name="T16" fmla="*/ 2379 w 2543"/>
                <a:gd name="T17" fmla="*/ 69 h 1982"/>
                <a:gd name="T18" fmla="*/ 15 w 2543"/>
                <a:gd name="T19" fmla="*/ 849 h 1982"/>
                <a:gd name="T20" fmla="*/ 388 w 2543"/>
                <a:gd name="T21" fmla="*/ 1982 h 1982"/>
                <a:gd name="T22" fmla="*/ 388 w 2543"/>
                <a:gd name="T23" fmla="*/ 1492 h 1982"/>
                <a:gd name="T24" fmla="*/ 258 w 2543"/>
                <a:gd name="T25" fmla="*/ 1095 h 1982"/>
                <a:gd name="T26" fmla="*/ 388 w 2543"/>
                <a:gd name="T27" fmla="*/ 941 h 1982"/>
                <a:gd name="T28" fmla="*/ 388 w 2543"/>
                <a:gd name="T29" fmla="*/ 746 h 1982"/>
                <a:gd name="T30" fmla="*/ 441 w 2543"/>
                <a:gd name="T31" fmla="*/ 618 h 1982"/>
                <a:gd name="T32" fmla="*/ 69 w 2543"/>
                <a:gd name="T33" fmla="*/ 741 h 1982"/>
                <a:gd name="T34" fmla="*/ 15 w 2543"/>
                <a:gd name="T35" fmla="*/ 849 h 1982"/>
                <a:gd name="T36" fmla="*/ 15 w 2543"/>
                <a:gd name="T37" fmla="*/ 849 h 1982"/>
                <a:gd name="T38" fmla="*/ 15 w 2543"/>
                <a:gd name="T39" fmla="*/ 849 h 19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43" h="1982">
                  <a:moveTo>
                    <a:pt x="2379" y="69"/>
                  </a:moveTo>
                  <a:cubicBezTo>
                    <a:pt x="2364" y="24"/>
                    <a:pt x="2316" y="0"/>
                    <a:pt x="2272" y="15"/>
                  </a:cubicBezTo>
                  <a:cubicBezTo>
                    <a:pt x="606" y="564"/>
                    <a:pt x="606" y="564"/>
                    <a:pt x="606" y="564"/>
                  </a:cubicBezTo>
                  <a:cubicBezTo>
                    <a:pt x="1096" y="564"/>
                    <a:pt x="1096" y="564"/>
                    <a:pt x="1096" y="564"/>
                  </a:cubicBezTo>
                  <a:cubicBezTo>
                    <a:pt x="2027" y="257"/>
                    <a:pt x="2027" y="257"/>
                    <a:pt x="2027" y="257"/>
                  </a:cubicBezTo>
                  <a:cubicBezTo>
                    <a:pt x="2087" y="366"/>
                    <a:pt x="2208" y="428"/>
                    <a:pt x="2331" y="412"/>
                  </a:cubicBezTo>
                  <a:cubicBezTo>
                    <a:pt x="2381" y="564"/>
                    <a:pt x="2381" y="564"/>
                    <a:pt x="2381" y="564"/>
                  </a:cubicBezTo>
                  <a:cubicBezTo>
                    <a:pt x="2543" y="564"/>
                    <a:pt x="2543" y="564"/>
                    <a:pt x="2543" y="564"/>
                  </a:cubicBezTo>
                  <a:lnTo>
                    <a:pt x="2379" y="69"/>
                  </a:lnTo>
                  <a:close/>
                  <a:moveTo>
                    <a:pt x="15" y="849"/>
                  </a:moveTo>
                  <a:cubicBezTo>
                    <a:pt x="388" y="1982"/>
                    <a:pt x="388" y="1982"/>
                    <a:pt x="388" y="1982"/>
                  </a:cubicBezTo>
                  <a:cubicBezTo>
                    <a:pt x="388" y="1492"/>
                    <a:pt x="388" y="1492"/>
                    <a:pt x="388" y="1492"/>
                  </a:cubicBezTo>
                  <a:cubicBezTo>
                    <a:pt x="258" y="1095"/>
                    <a:pt x="258" y="1095"/>
                    <a:pt x="258" y="1095"/>
                  </a:cubicBezTo>
                  <a:cubicBezTo>
                    <a:pt x="319" y="1060"/>
                    <a:pt x="364" y="1005"/>
                    <a:pt x="388" y="941"/>
                  </a:cubicBezTo>
                  <a:cubicBezTo>
                    <a:pt x="388" y="746"/>
                    <a:pt x="388" y="746"/>
                    <a:pt x="388" y="746"/>
                  </a:cubicBezTo>
                  <a:cubicBezTo>
                    <a:pt x="388" y="696"/>
                    <a:pt x="409" y="651"/>
                    <a:pt x="441" y="618"/>
                  </a:cubicBezTo>
                  <a:cubicBezTo>
                    <a:pt x="69" y="741"/>
                    <a:pt x="69" y="741"/>
                    <a:pt x="69" y="741"/>
                  </a:cubicBezTo>
                  <a:cubicBezTo>
                    <a:pt x="24" y="756"/>
                    <a:pt x="0" y="804"/>
                    <a:pt x="15" y="849"/>
                  </a:cubicBezTo>
                  <a:close/>
                  <a:moveTo>
                    <a:pt x="15" y="849"/>
                  </a:moveTo>
                  <a:cubicBezTo>
                    <a:pt x="15" y="849"/>
                    <a:pt x="15" y="849"/>
                    <a:pt x="15" y="84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0"/>
            <p:cNvSpPr>
              <a:spLocks noEditPoints="1"/>
            </p:cNvSpPr>
            <p:nvPr/>
          </p:nvSpPr>
          <p:spPr bwMode="auto">
            <a:xfrm>
              <a:off x="1893" y="1642"/>
              <a:ext cx="4274" cy="2493"/>
            </a:xfrm>
            <a:custGeom>
              <a:avLst/>
              <a:gdLst>
                <a:gd name="T0" fmla="*/ 1665 w 1808"/>
                <a:gd name="T1" fmla="*/ 385 h 1054"/>
                <a:gd name="T2" fmla="*/ 1523 w 1808"/>
                <a:gd name="T3" fmla="*/ 528 h 1054"/>
                <a:gd name="T4" fmla="*/ 1665 w 1808"/>
                <a:gd name="T5" fmla="*/ 670 h 1054"/>
                <a:gd name="T6" fmla="*/ 1808 w 1808"/>
                <a:gd name="T7" fmla="*/ 528 h 1054"/>
                <a:gd name="T8" fmla="*/ 1665 w 1808"/>
                <a:gd name="T9" fmla="*/ 385 h 1054"/>
                <a:gd name="T10" fmla="*/ 142 w 1808"/>
                <a:gd name="T11" fmla="*/ 385 h 1054"/>
                <a:gd name="T12" fmla="*/ 0 w 1808"/>
                <a:gd name="T13" fmla="*/ 528 h 1054"/>
                <a:gd name="T14" fmla="*/ 142 w 1808"/>
                <a:gd name="T15" fmla="*/ 670 h 1054"/>
                <a:gd name="T16" fmla="*/ 284 w 1808"/>
                <a:gd name="T17" fmla="*/ 528 h 1054"/>
                <a:gd name="T18" fmla="*/ 142 w 1808"/>
                <a:gd name="T19" fmla="*/ 385 h 1054"/>
                <a:gd name="T20" fmla="*/ 904 w 1808"/>
                <a:gd name="T21" fmla="*/ 0 h 1054"/>
                <a:gd name="T22" fmla="*/ 437 w 1808"/>
                <a:gd name="T23" fmla="*/ 527 h 1054"/>
                <a:gd name="T24" fmla="*/ 904 w 1808"/>
                <a:gd name="T25" fmla="*/ 1054 h 1054"/>
                <a:gd name="T26" fmla="*/ 1372 w 1808"/>
                <a:gd name="T27" fmla="*/ 527 h 1054"/>
                <a:gd name="T28" fmla="*/ 904 w 1808"/>
                <a:gd name="T29" fmla="*/ 0 h 1054"/>
                <a:gd name="T30" fmla="*/ 947 w 1808"/>
                <a:gd name="T31" fmla="*/ 764 h 1054"/>
                <a:gd name="T32" fmla="*/ 947 w 1808"/>
                <a:gd name="T33" fmla="*/ 843 h 1054"/>
                <a:gd name="T34" fmla="*/ 849 w 1808"/>
                <a:gd name="T35" fmla="*/ 843 h 1054"/>
                <a:gd name="T36" fmla="*/ 849 w 1808"/>
                <a:gd name="T37" fmla="*/ 771 h 1054"/>
                <a:gd name="T38" fmla="*/ 696 w 1808"/>
                <a:gd name="T39" fmla="*/ 738 h 1054"/>
                <a:gd name="T40" fmla="*/ 723 w 1808"/>
                <a:gd name="T41" fmla="*/ 631 h 1054"/>
                <a:gd name="T42" fmla="*/ 875 w 1808"/>
                <a:gd name="T43" fmla="*/ 665 h 1054"/>
                <a:gd name="T44" fmla="*/ 950 w 1808"/>
                <a:gd name="T45" fmla="*/ 630 h 1054"/>
                <a:gd name="T46" fmla="*/ 860 w 1808"/>
                <a:gd name="T47" fmla="*/ 573 h 1054"/>
                <a:gd name="T48" fmla="*/ 700 w 1808"/>
                <a:gd name="T49" fmla="*/ 428 h 1054"/>
                <a:gd name="T50" fmla="*/ 853 w 1808"/>
                <a:gd name="T51" fmla="*/ 284 h 1054"/>
                <a:gd name="T52" fmla="*/ 853 w 1808"/>
                <a:gd name="T53" fmla="*/ 212 h 1054"/>
                <a:gd name="T54" fmla="*/ 950 w 1808"/>
                <a:gd name="T55" fmla="*/ 212 h 1054"/>
                <a:gd name="T56" fmla="*/ 950 w 1808"/>
                <a:gd name="T57" fmla="*/ 278 h 1054"/>
                <a:gd name="T58" fmla="*/ 1081 w 1808"/>
                <a:gd name="T59" fmla="*/ 303 h 1054"/>
                <a:gd name="T60" fmla="*/ 1054 w 1808"/>
                <a:gd name="T61" fmla="*/ 406 h 1054"/>
                <a:gd name="T62" fmla="*/ 924 w 1808"/>
                <a:gd name="T63" fmla="*/ 380 h 1054"/>
                <a:gd name="T64" fmla="*/ 857 w 1808"/>
                <a:gd name="T65" fmla="*/ 413 h 1054"/>
                <a:gd name="T66" fmla="*/ 959 w 1808"/>
                <a:gd name="T67" fmla="*/ 470 h 1054"/>
                <a:gd name="T68" fmla="*/ 1107 w 1808"/>
                <a:gd name="T69" fmla="*/ 617 h 1054"/>
                <a:gd name="T70" fmla="*/ 947 w 1808"/>
                <a:gd name="T71" fmla="*/ 764 h 1054"/>
                <a:gd name="T72" fmla="*/ 947 w 1808"/>
                <a:gd name="T73" fmla="*/ 764 h 1054"/>
                <a:gd name="T74" fmla="*/ 947 w 1808"/>
                <a:gd name="T75" fmla="*/ 764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08" h="1054">
                  <a:moveTo>
                    <a:pt x="1665" y="385"/>
                  </a:moveTo>
                  <a:cubicBezTo>
                    <a:pt x="1587" y="385"/>
                    <a:pt x="1523" y="449"/>
                    <a:pt x="1523" y="528"/>
                  </a:cubicBezTo>
                  <a:cubicBezTo>
                    <a:pt x="1523" y="606"/>
                    <a:pt x="1587" y="670"/>
                    <a:pt x="1665" y="670"/>
                  </a:cubicBezTo>
                  <a:cubicBezTo>
                    <a:pt x="1744" y="670"/>
                    <a:pt x="1808" y="606"/>
                    <a:pt x="1808" y="528"/>
                  </a:cubicBezTo>
                  <a:cubicBezTo>
                    <a:pt x="1808" y="449"/>
                    <a:pt x="1744" y="385"/>
                    <a:pt x="1665" y="385"/>
                  </a:cubicBezTo>
                  <a:close/>
                  <a:moveTo>
                    <a:pt x="142" y="385"/>
                  </a:moveTo>
                  <a:cubicBezTo>
                    <a:pt x="64" y="385"/>
                    <a:pt x="0" y="449"/>
                    <a:pt x="0" y="528"/>
                  </a:cubicBezTo>
                  <a:cubicBezTo>
                    <a:pt x="0" y="606"/>
                    <a:pt x="64" y="670"/>
                    <a:pt x="142" y="670"/>
                  </a:cubicBezTo>
                  <a:cubicBezTo>
                    <a:pt x="221" y="670"/>
                    <a:pt x="284" y="606"/>
                    <a:pt x="284" y="528"/>
                  </a:cubicBezTo>
                  <a:cubicBezTo>
                    <a:pt x="284" y="449"/>
                    <a:pt x="221" y="385"/>
                    <a:pt x="142" y="385"/>
                  </a:cubicBezTo>
                  <a:close/>
                  <a:moveTo>
                    <a:pt x="904" y="0"/>
                  </a:moveTo>
                  <a:cubicBezTo>
                    <a:pt x="646" y="0"/>
                    <a:pt x="437" y="236"/>
                    <a:pt x="437" y="527"/>
                  </a:cubicBezTo>
                  <a:cubicBezTo>
                    <a:pt x="437" y="818"/>
                    <a:pt x="646" y="1054"/>
                    <a:pt x="904" y="1054"/>
                  </a:cubicBezTo>
                  <a:cubicBezTo>
                    <a:pt x="1162" y="1054"/>
                    <a:pt x="1372" y="818"/>
                    <a:pt x="1372" y="527"/>
                  </a:cubicBezTo>
                  <a:cubicBezTo>
                    <a:pt x="1371" y="236"/>
                    <a:pt x="1162" y="0"/>
                    <a:pt x="904" y="0"/>
                  </a:cubicBezTo>
                  <a:close/>
                  <a:moveTo>
                    <a:pt x="947" y="764"/>
                  </a:moveTo>
                  <a:cubicBezTo>
                    <a:pt x="947" y="843"/>
                    <a:pt x="947" y="843"/>
                    <a:pt x="947" y="843"/>
                  </a:cubicBezTo>
                  <a:cubicBezTo>
                    <a:pt x="849" y="843"/>
                    <a:pt x="849" y="843"/>
                    <a:pt x="849" y="843"/>
                  </a:cubicBezTo>
                  <a:cubicBezTo>
                    <a:pt x="849" y="771"/>
                    <a:pt x="849" y="771"/>
                    <a:pt x="849" y="771"/>
                  </a:cubicBezTo>
                  <a:cubicBezTo>
                    <a:pt x="788" y="768"/>
                    <a:pt x="729" y="753"/>
                    <a:pt x="696" y="738"/>
                  </a:cubicBezTo>
                  <a:cubicBezTo>
                    <a:pt x="723" y="631"/>
                    <a:pt x="723" y="631"/>
                    <a:pt x="723" y="631"/>
                  </a:cubicBezTo>
                  <a:cubicBezTo>
                    <a:pt x="762" y="648"/>
                    <a:pt x="816" y="665"/>
                    <a:pt x="875" y="665"/>
                  </a:cubicBezTo>
                  <a:cubicBezTo>
                    <a:pt x="919" y="665"/>
                    <a:pt x="950" y="654"/>
                    <a:pt x="950" y="630"/>
                  </a:cubicBezTo>
                  <a:cubicBezTo>
                    <a:pt x="950" y="606"/>
                    <a:pt x="924" y="591"/>
                    <a:pt x="860" y="573"/>
                  </a:cubicBezTo>
                  <a:cubicBezTo>
                    <a:pt x="766" y="546"/>
                    <a:pt x="700" y="506"/>
                    <a:pt x="700" y="428"/>
                  </a:cubicBezTo>
                  <a:cubicBezTo>
                    <a:pt x="700" y="358"/>
                    <a:pt x="754" y="302"/>
                    <a:pt x="853" y="284"/>
                  </a:cubicBezTo>
                  <a:cubicBezTo>
                    <a:pt x="853" y="212"/>
                    <a:pt x="853" y="212"/>
                    <a:pt x="853" y="212"/>
                  </a:cubicBezTo>
                  <a:cubicBezTo>
                    <a:pt x="950" y="212"/>
                    <a:pt x="950" y="212"/>
                    <a:pt x="950" y="212"/>
                  </a:cubicBezTo>
                  <a:cubicBezTo>
                    <a:pt x="950" y="278"/>
                    <a:pt x="950" y="278"/>
                    <a:pt x="950" y="278"/>
                  </a:cubicBezTo>
                  <a:cubicBezTo>
                    <a:pt x="1010" y="280"/>
                    <a:pt x="1050" y="291"/>
                    <a:pt x="1081" y="303"/>
                  </a:cubicBezTo>
                  <a:cubicBezTo>
                    <a:pt x="1054" y="406"/>
                    <a:pt x="1054" y="406"/>
                    <a:pt x="1054" y="406"/>
                  </a:cubicBezTo>
                  <a:cubicBezTo>
                    <a:pt x="1031" y="397"/>
                    <a:pt x="988" y="380"/>
                    <a:pt x="924" y="380"/>
                  </a:cubicBezTo>
                  <a:cubicBezTo>
                    <a:pt x="873" y="380"/>
                    <a:pt x="857" y="396"/>
                    <a:pt x="857" y="413"/>
                  </a:cubicBezTo>
                  <a:cubicBezTo>
                    <a:pt x="857" y="432"/>
                    <a:pt x="887" y="447"/>
                    <a:pt x="959" y="470"/>
                  </a:cubicBezTo>
                  <a:cubicBezTo>
                    <a:pt x="1068" y="502"/>
                    <a:pt x="1107" y="546"/>
                    <a:pt x="1107" y="617"/>
                  </a:cubicBezTo>
                  <a:cubicBezTo>
                    <a:pt x="1107" y="688"/>
                    <a:pt x="1050" y="747"/>
                    <a:pt x="947" y="764"/>
                  </a:cubicBezTo>
                  <a:close/>
                  <a:moveTo>
                    <a:pt x="947" y="764"/>
                  </a:moveTo>
                  <a:cubicBezTo>
                    <a:pt x="947" y="764"/>
                    <a:pt x="947" y="764"/>
                    <a:pt x="947" y="7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1087" y="1018"/>
              <a:ext cx="5887" cy="3784"/>
            </a:xfrm>
            <a:custGeom>
              <a:avLst/>
              <a:gdLst>
                <a:gd name="T0" fmla="*/ 1804 w 2490"/>
                <a:gd name="T1" fmla="*/ 1537 h 1600"/>
                <a:gd name="T2" fmla="*/ 1831 w 2490"/>
                <a:gd name="T3" fmla="*/ 1447 h 1600"/>
                <a:gd name="T4" fmla="*/ 390 w 2490"/>
                <a:gd name="T5" fmla="*/ 1447 h 1600"/>
                <a:gd name="T6" fmla="*/ 154 w 2490"/>
                <a:gd name="T7" fmla="*/ 1210 h 1600"/>
                <a:gd name="T8" fmla="*/ 154 w 2490"/>
                <a:gd name="T9" fmla="*/ 395 h 1600"/>
                <a:gd name="T10" fmla="*/ 390 w 2490"/>
                <a:gd name="T11" fmla="*/ 153 h 1600"/>
                <a:gd name="T12" fmla="*/ 2096 w 2490"/>
                <a:gd name="T13" fmla="*/ 153 h 1600"/>
                <a:gd name="T14" fmla="*/ 2337 w 2490"/>
                <a:gd name="T15" fmla="*/ 395 h 1600"/>
                <a:gd name="T16" fmla="*/ 2337 w 2490"/>
                <a:gd name="T17" fmla="*/ 940 h 1600"/>
                <a:gd name="T18" fmla="*/ 2490 w 2490"/>
                <a:gd name="T19" fmla="*/ 940 h 1600"/>
                <a:gd name="T20" fmla="*/ 2490 w 2490"/>
                <a:gd name="T21" fmla="*/ 85 h 1600"/>
                <a:gd name="T22" fmla="*/ 2405 w 2490"/>
                <a:gd name="T23" fmla="*/ 0 h 1600"/>
                <a:gd name="T24" fmla="*/ 86 w 2490"/>
                <a:gd name="T25" fmla="*/ 0 h 1600"/>
                <a:gd name="T26" fmla="*/ 0 w 2490"/>
                <a:gd name="T27" fmla="*/ 85 h 1600"/>
                <a:gd name="T28" fmla="*/ 0 w 2490"/>
                <a:gd name="T29" fmla="*/ 1515 h 1600"/>
                <a:gd name="T30" fmla="*/ 86 w 2490"/>
                <a:gd name="T31" fmla="*/ 1600 h 1600"/>
                <a:gd name="T32" fmla="*/ 1817 w 2490"/>
                <a:gd name="T33" fmla="*/ 1600 h 1600"/>
                <a:gd name="T34" fmla="*/ 1804 w 2490"/>
                <a:gd name="T35" fmla="*/ 1537 h 1600"/>
                <a:gd name="T36" fmla="*/ 1804 w 2490"/>
                <a:gd name="T37" fmla="*/ 1537 h 1600"/>
                <a:gd name="T38" fmla="*/ 1804 w 2490"/>
                <a:gd name="T39" fmla="*/ 1537 h 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490" h="1600">
                  <a:moveTo>
                    <a:pt x="1804" y="1537"/>
                  </a:moveTo>
                  <a:cubicBezTo>
                    <a:pt x="1804" y="1504"/>
                    <a:pt x="1814" y="1473"/>
                    <a:pt x="1831" y="1447"/>
                  </a:cubicBezTo>
                  <a:cubicBezTo>
                    <a:pt x="390" y="1447"/>
                    <a:pt x="390" y="1447"/>
                    <a:pt x="390" y="1447"/>
                  </a:cubicBezTo>
                  <a:cubicBezTo>
                    <a:pt x="366" y="1328"/>
                    <a:pt x="272" y="1234"/>
                    <a:pt x="154" y="1210"/>
                  </a:cubicBezTo>
                  <a:cubicBezTo>
                    <a:pt x="154" y="395"/>
                    <a:pt x="154" y="395"/>
                    <a:pt x="154" y="395"/>
                  </a:cubicBezTo>
                  <a:cubicBezTo>
                    <a:pt x="274" y="370"/>
                    <a:pt x="368" y="274"/>
                    <a:pt x="390" y="153"/>
                  </a:cubicBezTo>
                  <a:cubicBezTo>
                    <a:pt x="2096" y="153"/>
                    <a:pt x="2096" y="153"/>
                    <a:pt x="2096" y="153"/>
                  </a:cubicBezTo>
                  <a:cubicBezTo>
                    <a:pt x="2119" y="275"/>
                    <a:pt x="2214" y="372"/>
                    <a:pt x="2337" y="395"/>
                  </a:cubicBezTo>
                  <a:cubicBezTo>
                    <a:pt x="2337" y="940"/>
                    <a:pt x="2337" y="940"/>
                    <a:pt x="2337" y="940"/>
                  </a:cubicBezTo>
                  <a:cubicBezTo>
                    <a:pt x="2490" y="940"/>
                    <a:pt x="2490" y="940"/>
                    <a:pt x="2490" y="940"/>
                  </a:cubicBezTo>
                  <a:cubicBezTo>
                    <a:pt x="2490" y="85"/>
                    <a:pt x="2490" y="85"/>
                    <a:pt x="2490" y="85"/>
                  </a:cubicBezTo>
                  <a:cubicBezTo>
                    <a:pt x="2490" y="38"/>
                    <a:pt x="2452" y="0"/>
                    <a:pt x="2405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38" y="0"/>
                    <a:pt x="0" y="38"/>
                    <a:pt x="0" y="85"/>
                  </a:cubicBezTo>
                  <a:cubicBezTo>
                    <a:pt x="0" y="1515"/>
                    <a:pt x="0" y="1515"/>
                    <a:pt x="0" y="1515"/>
                  </a:cubicBezTo>
                  <a:cubicBezTo>
                    <a:pt x="0" y="1562"/>
                    <a:pt x="39" y="1600"/>
                    <a:pt x="86" y="1600"/>
                  </a:cubicBezTo>
                  <a:cubicBezTo>
                    <a:pt x="1817" y="1600"/>
                    <a:pt x="1817" y="1600"/>
                    <a:pt x="1817" y="1600"/>
                  </a:cubicBezTo>
                  <a:cubicBezTo>
                    <a:pt x="1809" y="1581"/>
                    <a:pt x="1804" y="1560"/>
                    <a:pt x="1804" y="1537"/>
                  </a:cubicBezTo>
                  <a:close/>
                  <a:moveTo>
                    <a:pt x="1804" y="1537"/>
                  </a:moveTo>
                  <a:cubicBezTo>
                    <a:pt x="1804" y="1537"/>
                    <a:pt x="1804" y="1537"/>
                    <a:pt x="1804" y="153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5527" y="3463"/>
              <a:ext cx="2184" cy="1367"/>
            </a:xfrm>
            <a:custGeom>
              <a:avLst/>
              <a:gdLst>
                <a:gd name="T0" fmla="*/ 107 w 924"/>
                <a:gd name="T1" fmla="*/ 150 h 578"/>
                <a:gd name="T2" fmla="*/ 32 w 924"/>
                <a:gd name="T3" fmla="*/ 75 h 578"/>
                <a:gd name="T4" fmla="*/ 107 w 924"/>
                <a:gd name="T5" fmla="*/ 0 h 578"/>
                <a:gd name="T6" fmla="*/ 850 w 924"/>
                <a:gd name="T7" fmla="*/ 0 h 578"/>
                <a:gd name="T8" fmla="*/ 924 w 924"/>
                <a:gd name="T9" fmla="*/ 75 h 578"/>
                <a:gd name="T10" fmla="*/ 850 w 924"/>
                <a:gd name="T11" fmla="*/ 150 h 578"/>
                <a:gd name="T12" fmla="*/ 107 w 924"/>
                <a:gd name="T13" fmla="*/ 150 h 578"/>
                <a:gd name="T14" fmla="*/ 74 w 924"/>
                <a:gd name="T15" fmla="*/ 363 h 578"/>
                <a:gd name="T16" fmla="*/ 0 w 924"/>
                <a:gd name="T17" fmla="*/ 288 h 578"/>
                <a:gd name="T18" fmla="*/ 74 w 924"/>
                <a:gd name="T19" fmla="*/ 214 h 578"/>
                <a:gd name="T20" fmla="*/ 817 w 924"/>
                <a:gd name="T21" fmla="*/ 214 h 578"/>
                <a:gd name="T22" fmla="*/ 892 w 924"/>
                <a:gd name="T23" fmla="*/ 288 h 578"/>
                <a:gd name="T24" fmla="*/ 817 w 924"/>
                <a:gd name="T25" fmla="*/ 363 h 578"/>
                <a:gd name="T26" fmla="*/ 74 w 924"/>
                <a:gd name="T27" fmla="*/ 363 h 578"/>
                <a:gd name="T28" fmla="*/ 94 w 924"/>
                <a:gd name="T29" fmla="*/ 578 h 578"/>
                <a:gd name="T30" fmla="*/ 19 w 924"/>
                <a:gd name="T31" fmla="*/ 503 h 578"/>
                <a:gd name="T32" fmla="*/ 94 w 924"/>
                <a:gd name="T33" fmla="*/ 428 h 578"/>
                <a:gd name="T34" fmla="*/ 837 w 924"/>
                <a:gd name="T35" fmla="*/ 428 h 578"/>
                <a:gd name="T36" fmla="*/ 912 w 924"/>
                <a:gd name="T37" fmla="*/ 503 h 578"/>
                <a:gd name="T38" fmla="*/ 837 w 924"/>
                <a:gd name="T39" fmla="*/ 578 h 578"/>
                <a:gd name="T40" fmla="*/ 94 w 924"/>
                <a:gd name="T41" fmla="*/ 578 h 578"/>
                <a:gd name="T42" fmla="*/ 94 w 924"/>
                <a:gd name="T43" fmla="*/ 578 h 578"/>
                <a:gd name="T44" fmla="*/ 94 w 924"/>
                <a:gd name="T45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24" h="578">
                  <a:moveTo>
                    <a:pt x="107" y="150"/>
                  </a:moveTo>
                  <a:cubicBezTo>
                    <a:pt x="65" y="150"/>
                    <a:pt x="32" y="116"/>
                    <a:pt x="32" y="75"/>
                  </a:cubicBezTo>
                  <a:cubicBezTo>
                    <a:pt x="32" y="33"/>
                    <a:pt x="65" y="0"/>
                    <a:pt x="107" y="0"/>
                  </a:cubicBezTo>
                  <a:cubicBezTo>
                    <a:pt x="850" y="0"/>
                    <a:pt x="850" y="0"/>
                    <a:pt x="850" y="0"/>
                  </a:cubicBezTo>
                  <a:cubicBezTo>
                    <a:pt x="891" y="0"/>
                    <a:pt x="924" y="33"/>
                    <a:pt x="924" y="75"/>
                  </a:cubicBezTo>
                  <a:cubicBezTo>
                    <a:pt x="924" y="116"/>
                    <a:pt x="891" y="150"/>
                    <a:pt x="850" y="150"/>
                  </a:cubicBezTo>
                  <a:lnTo>
                    <a:pt x="107" y="150"/>
                  </a:lnTo>
                  <a:close/>
                  <a:moveTo>
                    <a:pt x="74" y="363"/>
                  </a:moveTo>
                  <a:cubicBezTo>
                    <a:pt x="33" y="363"/>
                    <a:pt x="0" y="330"/>
                    <a:pt x="0" y="288"/>
                  </a:cubicBezTo>
                  <a:cubicBezTo>
                    <a:pt x="0" y="247"/>
                    <a:pt x="33" y="214"/>
                    <a:pt x="74" y="214"/>
                  </a:cubicBezTo>
                  <a:cubicBezTo>
                    <a:pt x="817" y="214"/>
                    <a:pt x="817" y="214"/>
                    <a:pt x="817" y="214"/>
                  </a:cubicBezTo>
                  <a:cubicBezTo>
                    <a:pt x="859" y="214"/>
                    <a:pt x="892" y="247"/>
                    <a:pt x="892" y="288"/>
                  </a:cubicBezTo>
                  <a:cubicBezTo>
                    <a:pt x="892" y="330"/>
                    <a:pt x="859" y="363"/>
                    <a:pt x="817" y="363"/>
                  </a:cubicBezTo>
                  <a:lnTo>
                    <a:pt x="74" y="363"/>
                  </a:lnTo>
                  <a:close/>
                  <a:moveTo>
                    <a:pt x="94" y="578"/>
                  </a:moveTo>
                  <a:cubicBezTo>
                    <a:pt x="53" y="578"/>
                    <a:pt x="19" y="544"/>
                    <a:pt x="19" y="503"/>
                  </a:cubicBezTo>
                  <a:cubicBezTo>
                    <a:pt x="19" y="462"/>
                    <a:pt x="53" y="428"/>
                    <a:pt x="94" y="428"/>
                  </a:cubicBezTo>
                  <a:cubicBezTo>
                    <a:pt x="837" y="428"/>
                    <a:pt x="837" y="428"/>
                    <a:pt x="837" y="428"/>
                  </a:cubicBezTo>
                  <a:cubicBezTo>
                    <a:pt x="879" y="428"/>
                    <a:pt x="912" y="462"/>
                    <a:pt x="912" y="503"/>
                  </a:cubicBezTo>
                  <a:cubicBezTo>
                    <a:pt x="912" y="544"/>
                    <a:pt x="879" y="578"/>
                    <a:pt x="837" y="578"/>
                  </a:cubicBezTo>
                  <a:lnTo>
                    <a:pt x="94" y="578"/>
                  </a:lnTo>
                  <a:close/>
                  <a:moveTo>
                    <a:pt x="94" y="578"/>
                  </a:moveTo>
                  <a:cubicBezTo>
                    <a:pt x="94" y="578"/>
                    <a:pt x="94" y="578"/>
                    <a:pt x="94" y="57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6" name="文本占位符 3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1"/>
          </p:nvPr>
        </p:nvSpPr>
        <p:spPr>
          <a:xfrm>
            <a:off x="1106488" y="324896"/>
            <a:ext cx="10858499" cy="53553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zh-CN" altLang="en-US" dirty="0"/>
          </a:p>
        </p:txBody>
      </p:sp>
      <p:sp>
        <p:nvSpPr>
          <p:cNvPr id="2" name="矩形 29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>
            <a:extLst>
              <a:ext uri="{FF2B5EF4-FFF2-40B4-BE49-F238E27FC236}">
                <a16:creationId xmlns:a16="http://schemas.microsoft.com/office/drawing/2014/main" id="{14F1D77B-6639-8B23-36C1-223AFECE86EB}"/>
              </a:ext>
            </a:extLst>
          </p:cNvPr>
          <p:cNvSpPr/>
          <p:nvPr/>
        </p:nvSpPr>
        <p:spPr>
          <a:xfrm>
            <a:off x="6868565" y="2924974"/>
            <a:ext cx="3367042" cy="524435"/>
          </a:xfrm>
          <a:prstGeom prst="rect">
            <a:avLst/>
          </a:prstGeom>
          <a:solidFill>
            <a:schemeClr val="bg1"/>
          </a:solidFill>
          <a:ln w="25400">
            <a:noFill/>
          </a:ln>
          <a:effectLst>
            <a:outerShdw blurRad="558800" dist="279400" dir="5400000" sx="85000" sy="85000" algn="t" rotWithShape="0">
              <a:schemeClr val="accent3">
                <a:lumMod val="1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 dirty="0">
              <a:solidFill>
                <a:schemeClr val="tx1"/>
              </a:solidFill>
              <a:effectLst/>
              <a:latin typeface="TimesNewRomanPS"/>
            </a:endParaRPr>
          </a:p>
          <a:p>
            <a:pPr algn="ctr"/>
            <a:r>
              <a:rPr lang="en-US" sz="2400" b="1" dirty="0">
                <a:solidFill>
                  <a:schemeClr val="tx1"/>
                </a:solidFill>
                <a:effectLst/>
                <a:latin typeface="TimesNewRomanPS"/>
              </a:rPr>
              <a:t>Loan</a:t>
            </a:r>
            <a:r>
              <a:rPr lang="zh-CN" altLang="en-US" sz="2400" b="1" dirty="0">
                <a:solidFill>
                  <a:schemeClr val="tx1"/>
                </a:solidFill>
                <a:effectLst/>
                <a:latin typeface="TimesNewRomanPS"/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  <a:latin typeface="TimesNewRomanPS"/>
              </a:rPr>
              <a:t>function</a:t>
            </a:r>
            <a:r>
              <a:rPr lang="en-US" sz="1800" b="1" dirty="0">
                <a:solidFill>
                  <a:schemeClr val="tx1"/>
                </a:solidFill>
                <a:effectLst/>
                <a:latin typeface="TimesNewRomanPS"/>
              </a:rPr>
              <a:t> 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>
          <a:xfrm>
            <a:off x="9556076" y="2313306"/>
            <a:ext cx="2635923" cy="4544694"/>
          </a:xfrm>
          <a:custGeom>
            <a:avLst/>
            <a:gdLst>
              <a:gd name="connsiteX0" fmla="*/ 2952892 w 2952893"/>
              <a:gd name="connsiteY0" fmla="*/ 0 h 5091193"/>
              <a:gd name="connsiteX1" fmla="*/ 2952893 w 2952893"/>
              <a:gd name="connsiteY1" fmla="*/ 2 h 5091193"/>
              <a:gd name="connsiteX2" fmla="*/ 2952893 w 2952893"/>
              <a:gd name="connsiteY2" fmla="*/ 5091193 h 5091193"/>
              <a:gd name="connsiteX3" fmla="*/ 0 w 2952893"/>
              <a:gd name="connsiteY3" fmla="*/ 5091193 h 5091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893" h="5091193">
                <a:moveTo>
                  <a:pt x="2952892" y="0"/>
                </a:moveTo>
                <a:lnTo>
                  <a:pt x="2952893" y="2"/>
                </a:lnTo>
                <a:lnTo>
                  <a:pt x="2952893" y="5091193"/>
                </a:lnTo>
                <a:lnTo>
                  <a:pt x="0" y="509119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/>
          <p:cNvSpPr/>
          <p:nvPr/>
        </p:nvSpPr>
        <p:spPr>
          <a:xfrm flipH="1" flipV="1">
            <a:off x="0" y="0"/>
            <a:ext cx="1990810" cy="4427713"/>
          </a:xfrm>
          <a:custGeom>
            <a:avLst/>
            <a:gdLst>
              <a:gd name="connsiteX0" fmla="*/ 1425242 w 1990810"/>
              <a:gd name="connsiteY0" fmla="*/ 4427713 h 4427713"/>
              <a:gd name="connsiteX1" fmla="*/ 568286 w 1990810"/>
              <a:gd name="connsiteY1" fmla="*/ 4427713 h 4427713"/>
              <a:gd name="connsiteX2" fmla="*/ 4670 w 1990810"/>
              <a:gd name="connsiteY2" fmla="*/ 3451502 h 4427713"/>
              <a:gd name="connsiteX3" fmla="*/ 3 w 1990810"/>
              <a:gd name="connsiteY3" fmla="*/ 3451502 h 4427713"/>
              <a:gd name="connsiteX4" fmla="*/ 2337 w 1990810"/>
              <a:gd name="connsiteY4" fmla="*/ 3447461 h 4427713"/>
              <a:gd name="connsiteX5" fmla="*/ 0 w 1990810"/>
              <a:gd name="connsiteY5" fmla="*/ 3443413 h 4427713"/>
              <a:gd name="connsiteX6" fmla="*/ 4673 w 1990810"/>
              <a:gd name="connsiteY6" fmla="*/ 3443413 h 4427713"/>
              <a:gd name="connsiteX7" fmla="*/ 1133852 w 1990810"/>
              <a:gd name="connsiteY7" fmla="*/ 1487617 h 4427713"/>
              <a:gd name="connsiteX8" fmla="*/ 1131934 w 1990810"/>
              <a:gd name="connsiteY8" fmla="*/ 1487617 h 4427713"/>
              <a:gd name="connsiteX9" fmla="*/ 1990810 w 1990810"/>
              <a:gd name="connsiteY9" fmla="*/ 0 h 4427713"/>
              <a:gd name="connsiteX10" fmla="*/ 1990810 w 1990810"/>
              <a:gd name="connsiteY10" fmla="*/ 1484295 h 4427713"/>
              <a:gd name="connsiteX11" fmla="*/ 1988892 w 1990810"/>
              <a:gd name="connsiteY11" fmla="*/ 1487617 h 4427713"/>
              <a:gd name="connsiteX12" fmla="*/ 1990810 w 1990810"/>
              <a:gd name="connsiteY12" fmla="*/ 1487617 h 4427713"/>
              <a:gd name="connsiteX13" fmla="*/ 859294 w 1990810"/>
              <a:gd name="connsiteY13" fmla="*/ 3447461 h 44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0810" h="4427713">
                <a:moveTo>
                  <a:pt x="1425242" y="4427713"/>
                </a:moveTo>
                <a:lnTo>
                  <a:pt x="568286" y="4427713"/>
                </a:lnTo>
                <a:lnTo>
                  <a:pt x="4670" y="3451502"/>
                </a:lnTo>
                <a:lnTo>
                  <a:pt x="3" y="3451502"/>
                </a:lnTo>
                <a:lnTo>
                  <a:pt x="2337" y="3447461"/>
                </a:lnTo>
                <a:lnTo>
                  <a:pt x="0" y="3443413"/>
                </a:lnTo>
                <a:lnTo>
                  <a:pt x="4673" y="3443413"/>
                </a:lnTo>
                <a:lnTo>
                  <a:pt x="1133852" y="1487617"/>
                </a:lnTo>
                <a:lnTo>
                  <a:pt x="1131934" y="1487617"/>
                </a:lnTo>
                <a:lnTo>
                  <a:pt x="1990810" y="0"/>
                </a:lnTo>
                <a:lnTo>
                  <a:pt x="1990810" y="1484295"/>
                </a:lnTo>
                <a:lnTo>
                  <a:pt x="1988892" y="1487617"/>
                </a:lnTo>
                <a:lnTo>
                  <a:pt x="1990810" y="1487617"/>
                </a:lnTo>
                <a:lnTo>
                  <a:pt x="859294" y="34474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>
          <a:xfrm>
            <a:off x="0" y="2726345"/>
            <a:ext cx="1455962" cy="2521800"/>
          </a:xfrm>
          <a:custGeom>
            <a:avLst/>
            <a:gdLst>
              <a:gd name="connsiteX0" fmla="*/ 1288338 w 1455962"/>
              <a:gd name="connsiteY0" fmla="*/ 0 h 2521800"/>
              <a:gd name="connsiteX1" fmla="*/ 1455962 w 1455962"/>
              <a:gd name="connsiteY1" fmla="*/ 0 h 2521800"/>
              <a:gd name="connsiteX2" fmla="*/ 0 w 1455962"/>
              <a:gd name="connsiteY2" fmla="*/ 2521800 h 2521800"/>
              <a:gd name="connsiteX3" fmla="*/ 0 w 1455962"/>
              <a:gd name="connsiteY3" fmla="*/ 2231468 h 252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962" h="2521800">
                <a:moveTo>
                  <a:pt x="1288338" y="0"/>
                </a:moveTo>
                <a:lnTo>
                  <a:pt x="1455962" y="0"/>
                </a:lnTo>
                <a:lnTo>
                  <a:pt x="0" y="2521800"/>
                </a:lnTo>
                <a:lnTo>
                  <a:pt x="0" y="22314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>
            <a:off x="3048000" y="2585591"/>
            <a:ext cx="6096000" cy="107721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Conceptual modeling</a:t>
            </a:r>
          </a:p>
          <a:p>
            <a:pPr algn="ctr"/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 (EER and UML)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78401" y="1959428"/>
            <a:ext cx="2235199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pPr algn="ctr"/>
            <a:r>
              <a:rPr lang="en-US" altLang="zh-CN" dirty="0"/>
              <a:t>PART  02</a:t>
            </a:r>
            <a:endParaRPr lang="zh-CN" altLang="en-US" dirty="0"/>
          </a:p>
        </p:txBody>
      </p:sp>
      <p:sp>
        <p:nvSpPr>
          <p:cNvPr id="15" name="任意多边形: 形状 14"/>
          <p:cNvSpPr/>
          <p:nvPr/>
        </p:nvSpPr>
        <p:spPr>
          <a:xfrm>
            <a:off x="11001829" y="1318458"/>
            <a:ext cx="1455962" cy="2521800"/>
          </a:xfrm>
          <a:custGeom>
            <a:avLst/>
            <a:gdLst>
              <a:gd name="connsiteX0" fmla="*/ 1288338 w 1455962"/>
              <a:gd name="connsiteY0" fmla="*/ 0 h 2521800"/>
              <a:gd name="connsiteX1" fmla="*/ 1455962 w 1455962"/>
              <a:gd name="connsiteY1" fmla="*/ 0 h 2521800"/>
              <a:gd name="connsiteX2" fmla="*/ 0 w 1455962"/>
              <a:gd name="connsiteY2" fmla="*/ 2521800 h 2521800"/>
              <a:gd name="connsiteX3" fmla="*/ 0 w 1455962"/>
              <a:gd name="connsiteY3" fmla="*/ 2231468 h 252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5962" h="2521800">
                <a:moveTo>
                  <a:pt x="1288338" y="0"/>
                </a:moveTo>
                <a:lnTo>
                  <a:pt x="1455962" y="0"/>
                </a:lnTo>
                <a:lnTo>
                  <a:pt x="0" y="2521800"/>
                </a:lnTo>
                <a:lnTo>
                  <a:pt x="0" y="22314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1779177">
            <a:off x="11298488" y="4167573"/>
            <a:ext cx="1388034" cy="3578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椭圆 58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>
            <a:off x="3772105" y="1779274"/>
            <a:ext cx="4647790" cy="4647790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正五边形 18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>
            <a:off x="4396740" y="2338977"/>
            <a:ext cx="3398520" cy="3236686"/>
          </a:xfrm>
          <a:prstGeom prst="pentagon">
            <a:avLst/>
          </a:prstGeom>
          <a:solidFill>
            <a:schemeClr val="accent3"/>
          </a:solidFill>
          <a:ln w="19050">
            <a:noFill/>
          </a:ln>
          <a:effectLst>
            <a:outerShdw blurRad="1270000" sx="102000" sy="102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" name="文本占位符 2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>
            <a:spLocks noGrp="1"/>
          </p:cNvSpPr>
          <p:nvPr>
            <p:ph type="body" sz="quarter" idx="11"/>
          </p:nvPr>
        </p:nvSpPr>
        <p:spPr>
          <a:xfrm>
            <a:off x="1106488" y="321048"/>
            <a:ext cx="10858499" cy="54322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EER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(14</a:t>
            </a:r>
            <a:r>
              <a:rPr lang="zh-CN" altLang="en-US" dirty="0"/>
              <a:t> </a:t>
            </a:r>
            <a:r>
              <a:rPr lang="en-US" altLang="zh-CN" dirty="0"/>
              <a:t>Entity</a:t>
            </a:r>
            <a:r>
              <a:rPr lang="zh-CN" altLang="en-US" dirty="0"/>
              <a:t> </a:t>
            </a:r>
            <a:r>
              <a:rPr lang="en-US" altLang="zh-CN" dirty="0"/>
              <a:t>types,</a:t>
            </a:r>
            <a:r>
              <a:rPr lang="zh-CN" altLang="en-US" dirty="0"/>
              <a:t> </a:t>
            </a:r>
            <a:r>
              <a:rPr lang="en-US" altLang="zh-CN" dirty="0"/>
              <a:t>69</a:t>
            </a:r>
            <a:r>
              <a:rPr lang="zh-CN" altLang="en-US" dirty="0"/>
              <a:t> </a:t>
            </a:r>
            <a:r>
              <a:rPr lang="en-US" altLang="zh-CN" dirty="0"/>
              <a:t>Attribute</a:t>
            </a:r>
            <a:r>
              <a:rPr lang="zh-CN" altLang="en-US" dirty="0"/>
              <a:t> </a:t>
            </a:r>
            <a:r>
              <a:rPr lang="en-US" altLang="zh-CN" dirty="0"/>
              <a:t>types)</a:t>
            </a:r>
            <a:endParaRPr lang="zh-CN" altLang="en-US" dirty="0"/>
          </a:p>
        </p:txBody>
      </p:sp>
      <p:sp>
        <p:nvSpPr>
          <p:cNvPr id="18" name="任意多边形 17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>
            <a:off x="4883969" y="2664520"/>
            <a:ext cx="2383525" cy="2910119"/>
          </a:xfrm>
          <a:custGeom>
            <a:avLst/>
            <a:gdLst>
              <a:gd name="connsiteX0" fmla="*/ 0 w 2971800"/>
              <a:gd name="connsiteY0" fmla="*/ 1257300 h 3009900"/>
              <a:gd name="connsiteX1" fmla="*/ 1333500 w 2971800"/>
              <a:gd name="connsiteY1" fmla="*/ 0 h 3009900"/>
              <a:gd name="connsiteX2" fmla="*/ 2971800 w 2971800"/>
              <a:gd name="connsiteY2" fmla="*/ 1190625 h 3009900"/>
              <a:gd name="connsiteX3" fmla="*/ 2209800 w 2971800"/>
              <a:gd name="connsiteY3" fmla="*/ 2981325 h 3009900"/>
              <a:gd name="connsiteX4" fmla="*/ 409575 w 2971800"/>
              <a:gd name="connsiteY4" fmla="*/ 3009900 h 3009900"/>
              <a:gd name="connsiteX5" fmla="*/ 0 w 2971800"/>
              <a:gd name="connsiteY5" fmla="*/ 1257300 h 3009900"/>
              <a:gd name="connsiteX0-1" fmla="*/ 0 w 2971800"/>
              <a:gd name="connsiteY0-2" fmla="*/ 1257300 h 3627120"/>
              <a:gd name="connsiteX1-3" fmla="*/ 1333500 w 2971800"/>
              <a:gd name="connsiteY1-4" fmla="*/ 0 h 3627120"/>
              <a:gd name="connsiteX2-5" fmla="*/ 2971800 w 2971800"/>
              <a:gd name="connsiteY2-6" fmla="*/ 1190625 h 3627120"/>
              <a:gd name="connsiteX3-7" fmla="*/ 2209800 w 2971800"/>
              <a:gd name="connsiteY3-8" fmla="*/ 2981325 h 3627120"/>
              <a:gd name="connsiteX4-9" fmla="*/ 78105 w 2971800"/>
              <a:gd name="connsiteY4-10" fmla="*/ 3627120 h 3627120"/>
              <a:gd name="connsiteX5-11" fmla="*/ 0 w 2971800"/>
              <a:gd name="connsiteY5-12" fmla="*/ 1257300 h 3627120"/>
              <a:gd name="connsiteX0-13" fmla="*/ 0 w 2971800"/>
              <a:gd name="connsiteY0-14" fmla="*/ 1257300 h 3627120"/>
              <a:gd name="connsiteX1-15" fmla="*/ 1333500 w 2971800"/>
              <a:gd name="connsiteY1-16" fmla="*/ 0 h 3627120"/>
              <a:gd name="connsiteX2-17" fmla="*/ 2971800 w 2971800"/>
              <a:gd name="connsiteY2-18" fmla="*/ 1190625 h 3627120"/>
              <a:gd name="connsiteX3-19" fmla="*/ 2301240 w 2971800"/>
              <a:gd name="connsiteY3-20" fmla="*/ 3084195 h 3627120"/>
              <a:gd name="connsiteX4-21" fmla="*/ 78105 w 2971800"/>
              <a:gd name="connsiteY4-22" fmla="*/ 3627120 h 3627120"/>
              <a:gd name="connsiteX5-23" fmla="*/ 0 w 2971800"/>
              <a:gd name="connsiteY5-24" fmla="*/ 1257300 h 3627120"/>
              <a:gd name="connsiteX0-25" fmla="*/ 0 w 3074670"/>
              <a:gd name="connsiteY0-26" fmla="*/ 1245870 h 3627120"/>
              <a:gd name="connsiteX1-27" fmla="*/ 1436370 w 3074670"/>
              <a:gd name="connsiteY1-28" fmla="*/ 0 h 3627120"/>
              <a:gd name="connsiteX2-29" fmla="*/ 3074670 w 3074670"/>
              <a:gd name="connsiteY2-30" fmla="*/ 1190625 h 3627120"/>
              <a:gd name="connsiteX3-31" fmla="*/ 2404110 w 3074670"/>
              <a:gd name="connsiteY3-32" fmla="*/ 3084195 h 3627120"/>
              <a:gd name="connsiteX4-33" fmla="*/ 180975 w 3074670"/>
              <a:gd name="connsiteY4-34" fmla="*/ 3627120 h 3627120"/>
              <a:gd name="connsiteX5-35" fmla="*/ 0 w 3074670"/>
              <a:gd name="connsiteY5-36" fmla="*/ 1245870 h 3627120"/>
              <a:gd name="connsiteX0-37" fmla="*/ 0 w 3074670"/>
              <a:gd name="connsiteY0-38" fmla="*/ 1245870 h 3627120"/>
              <a:gd name="connsiteX1-39" fmla="*/ 1436370 w 3074670"/>
              <a:gd name="connsiteY1-40" fmla="*/ 0 h 3627120"/>
              <a:gd name="connsiteX2-41" fmla="*/ 3074670 w 3074670"/>
              <a:gd name="connsiteY2-42" fmla="*/ 1190625 h 3627120"/>
              <a:gd name="connsiteX3-43" fmla="*/ 2404110 w 3074670"/>
              <a:gd name="connsiteY3-44" fmla="*/ 3084195 h 3627120"/>
              <a:gd name="connsiteX4-45" fmla="*/ 192405 w 3074670"/>
              <a:gd name="connsiteY4-46" fmla="*/ 3627120 h 3627120"/>
              <a:gd name="connsiteX5-47" fmla="*/ 0 w 3074670"/>
              <a:gd name="connsiteY5-48" fmla="*/ 1245870 h 3627120"/>
              <a:gd name="connsiteX0-49" fmla="*/ 0 w 3074670"/>
              <a:gd name="connsiteY0-50" fmla="*/ 1245870 h 3585845"/>
              <a:gd name="connsiteX1-51" fmla="*/ 1436370 w 3074670"/>
              <a:gd name="connsiteY1-52" fmla="*/ 0 h 3585845"/>
              <a:gd name="connsiteX2-53" fmla="*/ 3074670 w 3074670"/>
              <a:gd name="connsiteY2-54" fmla="*/ 1190625 h 3585845"/>
              <a:gd name="connsiteX3-55" fmla="*/ 2404110 w 3074670"/>
              <a:gd name="connsiteY3-56" fmla="*/ 3084195 h 3585845"/>
              <a:gd name="connsiteX4-57" fmla="*/ 167005 w 3074670"/>
              <a:gd name="connsiteY4-58" fmla="*/ 3585845 h 3585845"/>
              <a:gd name="connsiteX5-59" fmla="*/ 0 w 3074670"/>
              <a:gd name="connsiteY5-60" fmla="*/ 1245870 h 3585845"/>
              <a:gd name="connsiteX0-61" fmla="*/ 0 w 3074670"/>
              <a:gd name="connsiteY0-62" fmla="*/ 1245870 h 3579495"/>
              <a:gd name="connsiteX1-63" fmla="*/ 1436370 w 3074670"/>
              <a:gd name="connsiteY1-64" fmla="*/ 0 h 3579495"/>
              <a:gd name="connsiteX2-65" fmla="*/ 3074670 w 3074670"/>
              <a:gd name="connsiteY2-66" fmla="*/ 1190625 h 3579495"/>
              <a:gd name="connsiteX3-67" fmla="*/ 2404110 w 3074670"/>
              <a:gd name="connsiteY3-68" fmla="*/ 3084195 h 3579495"/>
              <a:gd name="connsiteX4-69" fmla="*/ 167005 w 3074670"/>
              <a:gd name="connsiteY4-70" fmla="*/ 3579495 h 3579495"/>
              <a:gd name="connsiteX5-71" fmla="*/ 0 w 3074670"/>
              <a:gd name="connsiteY5-72" fmla="*/ 1245870 h 3579495"/>
              <a:gd name="connsiteX0-73" fmla="*/ 0 w 3061970"/>
              <a:gd name="connsiteY0-74" fmla="*/ 1264920 h 3579495"/>
              <a:gd name="connsiteX1-75" fmla="*/ 1423670 w 3061970"/>
              <a:gd name="connsiteY1-76" fmla="*/ 0 h 3579495"/>
              <a:gd name="connsiteX2-77" fmla="*/ 3061970 w 3061970"/>
              <a:gd name="connsiteY2-78" fmla="*/ 1190625 h 3579495"/>
              <a:gd name="connsiteX3-79" fmla="*/ 2391410 w 3061970"/>
              <a:gd name="connsiteY3-80" fmla="*/ 3084195 h 3579495"/>
              <a:gd name="connsiteX4-81" fmla="*/ 154305 w 3061970"/>
              <a:gd name="connsiteY4-82" fmla="*/ 3579495 h 3579495"/>
              <a:gd name="connsiteX5-83" fmla="*/ 0 w 3061970"/>
              <a:gd name="connsiteY5-84" fmla="*/ 1264920 h 3579495"/>
              <a:gd name="connsiteX0-85" fmla="*/ 0 w 3093720"/>
              <a:gd name="connsiteY0-86" fmla="*/ 1264920 h 3579495"/>
              <a:gd name="connsiteX1-87" fmla="*/ 1455420 w 3093720"/>
              <a:gd name="connsiteY1-88" fmla="*/ 0 h 3579495"/>
              <a:gd name="connsiteX2-89" fmla="*/ 3093720 w 3093720"/>
              <a:gd name="connsiteY2-90" fmla="*/ 1190625 h 3579495"/>
              <a:gd name="connsiteX3-91" fmla="*/ 2423160 w 3093720"/>
              <a:gd name="connsiteY3-92" fmla="*/ 3084195 h 3579495"/>
              <a:gd name="connsiteX4-93" fmla="*/ 186055 w 3093720"/>
              <a:gd name="connsiteY4-94" fmla="*/ 3579495 h 3579495"/>
              <a:gd name="connsiteX5-95" fmla="*/ 0 w 3093720"/>
              <a:gd name="connsiteY5-96" fmla="*/ 1264920 h 3579495"/>
              <a:gd name="connsiteX0-97" fmla="*/ 0 w 3081020"/>
              <a:gd name="connsiteY0-98" fmla="*/ 1264920 h 3579495"/>
              <a:gd name="connsiteX1-99" fmla="*/ 1455420 w 3081020"/>
              <a:gd name="connsiteY1-100" fmla="*/ 0 h 3579495"/>
              <a:gd name="connsiteX2-101" fmla="*/ 3081020 w 3081020"/>
              <a:gd name="connsiteY2-102" fmla="*/ 1228725 h 3579495"/>
              <a:gd name="connsiteX3-103" fmla="*/ 2423160 w 3081020"/>
              <a:gd name="connsiteY3-104" fmla="*/ 3084195 h 3579495"/>
              <a:gd name="connsiteX4-105" fmla="*/ 186055 w 3081020"/>
              <a:gd name="connsiteY4-106" fmla="*/ 3579495 h 3579495"/>
              <a:gd name="connsiteX5-107" fmla="*/ 0 w 3081020"/>
              <a:gd name="connsiteY5-108" fmla="*/ 1264920 h 3579495"/>
              <a:gd name="connsiteX0-109" fmla="*/ 0 w 3081020"/>
              <a:gd name="connsiteY0-110" fmla="*/ 1264920 h 3579495"/>
              <a:gd name="connsiteX1-111" fmla="*/ 1455420 w 3081020"/>
              <a:gd name="connsiteY1-112" fmla="*/ 0 h 3579495"/>
              <a:gd name="connsiteX2-113" fmla="*/ 3081020 w 3081020"/>
              <a:gd name="connsiteY2-114" fmla="*/ 1228725 h 3579495"/>
              <a:gd name="connsiteX3-115" fmla="*/ 2454910 w 3081020"/>
              <a:gd name="connsiteY3-116" fmla="*/ 3084195 h 3579495"/>
              <a:gd name="connsiteX4-117" fmla="*/ 186055 w 3081020"/>
              <a:gd name="connsiteY4-118" fmla="*/ 3579495 h 3579495"/>
              <a:gd name="connsiteX5-119" fmla="*/ 0 w 3081020"/>
              <a:gd name="connsiteY5-120" fmla="*/ 1264920 h 3579495"/>
              <a:gd name="connsiteX0-121" fmla="*/ 0 w 3081020"/>
              <a:gd name="connsiteY0-122" fmla="*/ 1264920 h 3579495"/>
              <a:gd name="connsiteX1-123" fmla="*/ 1478280 w 3081020"/>
              <a:gd name="connsiteY1-124" fmla="*/ 0 h 3579495"/>
              <a:gd name="connsiteX2-125" fmla="*/ 3081020 w 3081020"/>
              <a:gd name="connsiteY2-126" fmla="*/ 1228725 h 3579495"/>
              <a:gd name="connsiteX3-127" fmla="*/ 2454910 w 3081020"/>
              <a:gd name="connsiteY3-128" fmla="*/ 3084195 h 3579495"/>
              <a:gd name="connsiteX4-129" fmla="*/ 186055 w 3081020"/>
              <a:gd name="connsiteY4-130" fmla="*/ 3579495 h 3579495"/>
              <a:gd name="connsiteX5-131" fmla="*/ 0 w 3081020"/>
              <a:gd name="connsiteY5-132" fmla="*/ 1264920 h 3579495"/>
              <a:gd name="connsiteX0-133" fmla="*/ 0 w 3081020"/>
              <a:gd name="connsiteY0-134" fmla="*/ 1264920 h 3579495"/>
              <a:gd name="connsiteX1-135" fmla="*/ 1478280 w 3081020"/>
              <a:gd name="connsiteY1-136" fmla="*/ 0 h 3579495"/>
              <a:gd name="connsiteX2-137" fmla="*/ 3081020 w 3081020"/>
              <a:gd name="connsiteY2-138" fmla="*/ 1228725 h 3579495"/>
              <a:gd name="connsiteX3-139" fmla="*/ 2463018 w 3081020"/>
              <a:gd name="connsiteY3-140" fmla="*/ 3132840 h 3579495"/>
              <a:gd name="connsiteX4-141" fmla="*/ 186055 w 3081020"/>
              <a:gd name="connsiteY4-142" fmla="*/ 3579495 h 3579495"/>
              <a:gd name="connsiteX5-143" fmla="*/ 0 w 3081020"/>
              <a:gd name="connsiteY5-144" fmla="*/ 1264920 h 3579495"/>
              <a:gd name="connsiteX0-145" fmla="*/ 0 w 3081020"/>
              <a:gd name="connsiteY0-146" fmla="*/ 1264920 h 3579495"/>
              <a:gd name="connsiteX1-147" fmla="*/ 1478280 w 3081020"/>
              <a:gd name="connsiteY1-148" fmla="*/ 0 h 3579495"/>
              <a:gd name="connsiteX2-149" fmla="*/ 3081020 w 3081020"/>
              <a:gd name="connsiteY2-150" fmla="*/ 1228725 h 3579495"/>
              <a:gd name="connsiteX3-151" fmla="*/ 2398158 w 3081020"/>
              <a:gd name="connsiteY3-152" fmla="*/ 3051766 h 3579495"/>
              <a:gd name="connsiteX4-153" fmla="*/ 186055 w 3081020"/>
              <a:gd name="connsiteY4-154" fmla="*/ 3579495 h 3579495"/>
              <a:gd name="connsiteX5-155" fmla="*/ 0 w 3081020"/>
              <a:gd name="connsiteY5-156" fmla="*/ 1264920 h 3579495"/>
              <a:gd name="connsiteX0-157" fmla="*/ 0 w 3032375"/>
              <a:gd name="connsiteY0-158" fmla="*/ 1264920 h 3579495"/>
              <a:gd name="connsiteX1-159" fmla="*/ 1478280 w 3032375"/>
              <a:gd name="connsiteY1-160" fmla="*/ 0 h 3579495"/>
              <a:gd name="connsiteX2-161" fmla="*/ 3032375 w 3032375"/>
              <a:gd name="connsiteY2-162" fmla="*/ 1212510 h 3579495"/>
              <a:gd name="connsiteX3-163" fmla="*/ 2398158 w 3032375"/>
              <a:gd name="connsiteY3-164" fmla="*/ 3051766 h 3579495"/>
              <a:gd name="connsiteX4-165" fmla="*/ 186055 w 3032375"/>
              <a:gd name="connsiteY4-166" fmla="*/ 3579495 h 3579495"/>
              <a:gd name="connsiteX5-167" fmla="*/ 0 w 3032375"/>
              <a:gd name="connsiteY5-168" fmla="*/ 1264920 h 3579495"/>
              <a:gd name="connsiteX0-169" fmla="*/ 0 w 3048590"/>
              <a:gd name="connsiteY0-170" fmla="*/ 1264920 h 3579495"/>
              <a:gd name="connsiteX1-171" fmla="*/ 1478280 w 3048590"/>
              <a:gd name="connsiteY1-172" fmla="*/ 0 h 3579495"/>
              <a:gd name="connsiteX2-173" fmla="*/ 3048590 w 3048590"/>
              <a:gd name="connsiteY2-174" fmla="*/ 1253047 h 3579495"/>
              <a:gd name="connsiteX3-175" fmla="*/ 2398158 w 3048590"/>
              <a:gd name="connsiteY3-176" fmla="*/ 3051766 h 3579495"/>
              <a:gd name="connsiteX4-177" fmla="*/ 186055 w 3048590"/>
              <a:gd name="connsiteY4-178" fmla="*/ 3579495 h 3579495"/>
              <a:gd name="connsiteX5-179" fmla="*/ 0 w 3048590"/>
              <a:gd name="connsiteY5-180" fmla="*/ 1264920 h 3579495"/>
              <a:gd name="connsiteX0-181" fmla="*/ 0 w 3016160"/>
              <a:gd name="connsiteY0-182" fmla="*/ 1264920 h 3579495"/>
              <a:gd name="connsiteX1-183" fmla="*/ 1478280 w 3016160"/>
              <a:gd name="connsiteY1-184" fmla="*/ 0 h 3579495"/>
              <a:gd name="connsiteX2-185" fmla="*/ 3016160 w 3016160"/>
              <a:gd name="connsiteY2-186" fmla="*/ 1285477 h 3579495"/>
              <a:gd name="connsiteX3-187" fmla="*/ 2398158 w 3016160"/>
              <a:gd name="connsiteY3-188" fmla="*/ 3051766 h 3579495"/>
              <a:gd name="connsiteX4-189" fmla="*/ 186055 w 3016160"/>
              <a:gd name="connsiteY4-190" fmla="*/ 3579495 h 3579495"/>
              <a:gd name="connsiteX5-191" fmla="*/ 0 w 3016160"/>
              <a:gd name="connsiteY5-192" fmla="*/ 1264920 h 3579495"/>
              <a:gd name="connsiteX0-193" fmla="*/ 0 w 3040482"/>
              <a:gd name="connsiteY0-194" fmla="*/ 1264920 h 3579495"/>
              <a:gd name="connsiteX1-195" fmla="*/ 1478280 w 3040482"/>
              <a:gd name="connsiteY1-196" fmla="*/ 0 h 3579495"/>
              <a:gd name="connsiteX2-197" fmla="*/ 3040482 w 3040482"/>
              <a:gd name="connsiteY2-198" fmla="*/ 1277369 h 3579495"/>
              <a:gd name="connsiteX3-199" fmla="*/ 2398158 w 3040482"/>
              <a:gd name="connsiteY3-200" fmla="*/ 3051766 h 3579495"/>
              <a:gd name="connsiteX4-201" fmla="*/ 186055 w 3040482"/>
              <a:gd name="connsiteY4-202" fmla="*/ 3579495 h 3579495"/>
              <a:gd name="connsiteX5-203" fmla="*/ 0 w 3040482"/>
              <a:gd name="connsiteY5-204" fmla="*/ 1264920 h 3579495"/>
              <a:gd name="connsiteX0-205" fmla="*/ 0 w 2951300"/>
              <a:gd name="connsiteY0-206" fmla="*/ 1264920 h 3579495"/>
              <a:gd name="connsiteX1-207" fmla="*/ 1478280 w 2951300"/>
              <a:gd name="connsiteY1-208" fmla="*/ 0 h 3579495"/>
              <a:gd name="connsiteX2-209" fmla="*/ 2951300 w 2951300"/>
              <a:gd name="connsiteY2-210" fmla="*/ 1301692 h 3579495"/>
              <a:gd name="connsiteX3-211" fmla="*/ 2398158 w 2951300"/>
              <a:gd name="connsiteY3-212" fmla="*/ 3051766 h 3579495"/>
              <a:gd name="connsiteX4-213" fmla="*/ 186055 w 2951300"/>
              <a:gd name="connsiteY4-214" fmla="*/ 3579495 h 3579495"/>
              <a:gd name="connsiteX5-215" fmla="*/ 0 w 2951300"/>
              <a:gd name="connsiteY5-216" fmla="*/ 1264920 h 3579495"/>
              <a:gd name="connsiteX0-217" fmla="*/ 0 w 2999945"/>
              <a:gd name="connsiteY0-218" fmla="*/ 1264920 h 3579495"/>
              <a:gd name="connsiteX1-219" fmla="*/ 1478280 w 2999945"/>
              <a:gd name="connsiteY1-220" fmla="*/ 0 h 3579495"/>
              <a:gd name="connsiteX2-221" fmla="*/ 2999945 w 2999945"/>
              <a:gd name="connsiteY2-222" fmla="*/ 1293585 h 3579495"/>
              <a:gd name="connsiteX3-223" fmla="*/ 2398158 w 2999945"/>
              <a:gd name="connsiteY3-224" fmla="*/ 3051766 h 3579495"/>
              <a:gd name="connsiteX4-225" fmla="*/ 186055 w 2999945"/>
              <a:gd name="connsiteY4-226" fmla="*/ 3579495 h 3579495"/>
              <a:gd name="connsiteX5-227" fmla="*/ 0 w 2999945"/>
              <a:gd name="connsiteY5-228" fmla="*/ 1264920 h 3579495"/>
              <a:gd name="connsiteX0-229" fmla="*/ 0 w 2991838"/>
              <a:gd name="connsiteY0-230" fmla="*/ 1264920 h 3579495"/>
              <a:gd name="connsiteX1-231" fmla="*/ 1478280 w 2991838"/>
              <a:gd name="connsiteY1-232" fmla="*/ 0 h 3579495"/>
              <a:gd name="connsiteX2-233" fmla="*/ 2991838 w 2991838"/>
              <a:gd name="connsiteY2-234" fmla="*/ 1285478 h 3579495"/>
              <a:gd name="connsiteX3-235" fmla="*/ 2398158 w 2991838"/>
              <a:gd name="connsiteY3-236" fmla="*/ 3051766 h 3579495"/>
              <a:gd name="connsiteX4-237" fmla="*/ 186055 w 2991838"/>
              <a:gd name="connsiteY4-238" fmla="*/ 3579495 h 3579495"/>
              <a:gd name="connsiteX5-239" fmla="*/ 0 w 2991838"/>
              <a:gd name="connsiteY5-240" fmla="*/ 1264920 h 3579495"/>
              <a:gd name="connsiteX0-241" fmla="*/ 0 w 2991838"/>
              <a:gd name="connsiteY0-242" fmla="*/ 1183846 h 3498421"/>
              <a:gd name="connsiteX1-243" fmla="*/ 1478281 w 2991838"/>
              <a:gd name="connsiteY1-244" fmla="*/ 0 h 3498421"/>
              <a:gd name="connsiteX2-245" fmla="*/ 2991838 w 2991838"/>
              <a:gd name="connsiteY2-246" fmla="*/ 1204404 h 3498421"/>
              <a:gd name="connsiteX3-247" fmla="*/ 2398158 w 2991838"/>
              <a:gd name="connsiteY3-248" fmla="*/ 2970692 h 3498421"/>
              <a:gd name="connsiteX4-249" fmla="*/ 186055 w 2991838"/>
              <a:gd name="connsiteY4-250" fmla="*/ 3498421 h 3498421"/>
              <a:gd name="connsiteX5-251" fmla="*/ 0 w 2991838"/>
              <a:gd name="connsiteY5-252" fmla="*/ 1183846 h 3498421"/>
              <a:gd name="connsiteX0-253" fmla="*/ 0 w 2991838"/>
              <a:gd name="connsiteY0-254" fmla="*/ 1273028 h 3587603"/>
              <a:gd name="connsiteX1-255" fmla="*/ 1470173 w 2991838"/>
              <a:gd name="connsiteY1-256" fmla="*/ 0 h 3587603"/>
              <a:gd name="connsiteX2-257" fmla="*/ 2991838 w 2991838"/>
              <a:gd name="connsiteY2-258" fmla="*/ 1293586 h 3587603"/>
              <a:gd name="connsiteX3-259" fmla="*/ 2398158 w 2991838"/>
              <a:gd name="connsiteY3-260" fmla="*/ 3059874 h 3587603"/>
              <a:gd name="connsiteX4-261" fmla="*/ 186055 w 2991838"/>
              <a:gd name="connsiteY4-262" fmla="*/ 3587603 h 3587603"/>
              <a:gd name="connsiteX5-263" fmla="*/ 0 w 2991838"/>
              <a:gd name="connsiteY5-264" fmla="*/ 1273028 h 3587603"/>
              <a:gd name="connsiteX0-265" fmla="*/ 0 w 3007039"/>
              <a:gd name="connsiteY0-266" fmla="*/ 1298364 h 3587603"/>
              <a:gd name="connsiteX1-267" fmla="*/ 1485374 w 3007039"/>
              <a:gd name="connsiteY1-268" fmla="*/ 0 h 3587603"/>
              <a:gd name="connsiteX2-269" fmla="*/ 3007039 w 3007039"/>
              <a:gd name="connsiteY2-270" fmla="*/ 1293586 h 3587603"/>
              <a:gd name="connsiteX3-271" fmla="*/ 2413359 w 3007039"/>
              <a:gd name="connsiteY3-272" fmla="*/ 3059874 h 3587603"/>
              <a:gd name="connsiteX4-273" fmla="*/ 201256 w 3007039"/>
              <a:gd name="connsiteY4-274" fmla="*/ 3587603 h 3587603"/>
              <a:gd name="connsiteX5-275" fmla="*/ 0 w 3007039"/>
              <a:gd name="connsiteY5-276" fmla="*/ 1298364 h 3587603"/>
              <a:gd name="connsiteX0-277" fmla="*/ 0 w 2925965"/>
              <a:gd name="connsiteY0-278" fmla="*/ 1298364 h 3587603"/>
              <a:gd name="connsiteX1-279" fmla="*/ 1485374 w 2925965"/>
              <a:gd name="connsiteY1-280" fmla="*/ 0 h 3587603"/>
              <a:gd name="connsiteX2-281" fmla="*/ 2925965 w 2925965"/>
              <a:gd name="connsiteY2-282" fmla="*/ 1344258 h 3587603"/>
              <a:gd name="connsiteX3-283" fmla="*/ 2413359 w 2925965"/>
              <a:gd name="connsiteY3-284" fmla="*/ 3059874 h 3587603"/>
              <a:gd name="connsiteX4-285" fmla="*/ 201256 w 2925965"/>
              <a:gd name="connsiteY4-286" fmla="*/ 3587603 h 3587603"/>
              <a:gd name="connsiteX5-287" fmla="*/ 0 w 2925965"/>
              <a:gd name="connsiteY5-288" fmla="*/ 1298364 h 3587603"/>
              <a:gd name="connsiteX0-289" fmla="*/ 0 w 2925965"/>
              <a:gd name="connsiteY0-290" fmla="*/ 1298364 h 3587603"/>
              <a:gd name="connsiteX1-291" fmla="*/ 1485374 w 2925965"/>
              <a:gd name="connsiteY1-292" fmla="*/ 0 h 3587603"/>
              <a:gd name="connsiteX2-293" fmla="*/ 2925965 w 2925965"/>
              <a:gd name="connsiteY2-294" fmla="*/ 1344258 h 3587603"/>
              <a:gd name="connsiteX3-295" fmla="*/ 2474165 w 2925965"/>
              <a:gd name="connsiteY3-296" fmla="*/ 3140948 h 3587603"/>
              <a:gd name="connsiteX4-297" fmla="*/ 201256 w 2925965"/>
              <a:gd name="connsiteY4-298" fmla="*/ 3587603 h 3587603"/>
              <a:gd name="connsiteX5-299" fmla="*/ 0 w 2925965"/>
              <a:gd name="connsiteY5-300" fmla="*/ 1298364 h 3587603"/>
              <a:gd name="connsiteX0-301" fmla="*/ 0 w 2925965"/>
              <a:gd name="connsiteY0-302" fmla="*/ 1298364 h 3562267"/>
              <a:gd name="connsiteX1-303" fmla="*/ 1485374 w 2925965"/>
              <a:gd name="connsiteY1-304" fmla="*/ 0 h 3562267"/>
              <a:gd name="connsiteX2-305" fmla="*/ 2925965 w 2925965"/>
              <a:gd name="connsiteY2-306" fmla="*/ 1344258 h 3562267"/>
              <a:gd name="connsiteX3-307" fmla="*/ 2474165 w 2925965"/>
              <a:gd name="connsiteY3-308" fmla="*/ 3140948 h 3562267"/>
              <a:gd name="connsiteX4-309" fmla="*/ 186055 w 2925965"/>
              <a:gd name="connsiteY4-310" fmla="*/ 3562267 h 3562267"/>
              <a:gd name="connsiteX5-311" fmla="*/ 0 w 2925965"/>
              <a:gd name="connsiteY5-312" fmla="*/ 1298364 h 3562267"/>
              <a:gd name="connsiteX0-313" fmla="*/ 0 w 2925965"/>
              <a:gd name="connsiteY0-314" fmla="*/ 1298364 h 3577469"/>
              <a:gd name="connsiteX1-315" fmla="*/ 1485374 w 2925965"/>
              <a:gd name="connsiteY1-316" fmla="*/ 0 h 3577469"/>
              <a:gd name="connsiteX2-317" fmla="*/ 2925965 w 2925965"/>
              <a:gd name="connsiteY2-318" fmla="*/ 1344258 h 3577469"/>
              <a:gd name="connsiteX3-319" fmla="*/ 2474165 w 2925965"/>
              <a:gd name="connsiteY3-320" fmla="*/ 3140948 h 3577469"/>
              <a:gd name="connsiteX4-321" fmla="*/ 201257 w 2925965"/>
              <a:gd name="connsiteY4-322" fmla="*/ 3577469 h 3577469"/>
              <a:gd name="connsiteX5-323" fmla="*/ 0 w 2925965"/>
              <a:gd name="connsiteY5-324" fmla="*/ 1298364 h 3577469"/>
              <a:gd name="connsiteX0-325" fmla="*/ 0 w 2925965"/>
              <a:gd name="connsiteY0-326" fmla="*/ 1298364 h 3577469"/>
              <a:gd name="connsiteX1-327" fmla="*/ 1485374 w 2925965"/>
              <a:gd name="connsiteY1-328" fmla="*/ 0 h 3577469"/>
              <a:gd name="connsiteX2-329" fmla="*/ 2925965 w 2925965"/>
              <a:gd name="connsiteY2-330" fmla="*/ 1344258 h 3577469"/>
              <a:gd name="connsiteX3-331" fmla="*/ 2474165 w 2925965"/>
              <a:gd name="connsiteY3-332" fmla="*/ 3140948 h 3577469"/>
              <a:gd name="connsiteX4-333" fmla="*/ 191123 w 2925965"/>
              <a:gd name="connsiteY4-334" fmla="*/ 3577469 h 3577469"/>
              <a:gd name="connsiteX5-335" fmla="*/ 0 w 2925965"/>
              <a:gd name="connsiteY5-336" fmla="*/ 1298364 h 3577469"/>
              <a:gd name="connsiteX0-337" fmla="*/ 0 w 2925965"/>
              <a:gd name="connsiteY0-338" fmla="*/ 1298364 h 3572402"/>
              <a:gd name="connsiteX1-339" fmla="*/ 1485374 w 2925965"/>
              <a:gd name="connsiteY1-340" fmla="*/ 0 h 3572402"/>
              <a:gd name="connsiteX2-341" fmla="*/ 2925965 w 2925965"/>
              <a:gd name="connsiteY2-342" fmla="*/ 1344258 h 3572402"/>
              <a:gd name="connsiteX3-343" fmla="*/ 2474165 w 2925965"/>
              <a:gd name="connsiteY3-344" fmla="*/ 3140948 h 3572402"/>
              <a:gd name="connsiteX4-345" fmla="*/ 201257 w 2925965"/>
              <a:gd name="connsiteY4-346" fmla="*/ 3572402 h 3572402"/>
              <a:gd name="connsiteX5-347" fmla="*/ 0 w 2925965"/>
              <a:gd name="connsiteY5-348" fmla="*/ 1298364 h 35724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925965" h="3572402">
                <a:moveTo>
                  <a:pt x="0" y="1298364"/>
                </a:moveTo>
                <a:lnTo>
                  <a:pt x="1485374" y="0"/>
                </a:lnTo>
                <a:lnTo>
                  <a:pt x="2925965" y="1344258"/>
                </a:lnTo>
                <a:lnTo>
                  <a:pt x="2474165" y="3140948"/>
                </a:lnTo>
                <a:lnTo>
                  <a:pt x="201257" y="3572402"/>
                </a:lnTo>
                <a:lnTo>
                  <a:pt x="0" y="1298364"/>
                </a:lnTo>
                <a:close/>
              </a:path>
            </a:pathLst>
          </a:custGeom>
          <a:solidFill>
            <a:schemeClr val="accent2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4800672" y="2762200"/>
            <a:ext cx="2590655" cy="2467291"/>
            <a:chOff x="4800672" y="2762200"/>
            <a:chExt cx="2590655" cy="2467291"/>
          </a:xfrm>
        </p:grpSpPr>
        <p:sp>
          <p:nvSpPr>
            <p:cNvPr id="9" name="正五边形 8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  <p:cNvSpPr/>
            <p:nvPr/>
          </p:nvSpPr>
          <p:spPr>
            <a:xfrm>
              <a:off x="4800672" y="2762200"/>
              <a:ext cx="2590655" cy="2467291"/>
            </a:xfrm>
            <a:prstGeom prst="pentagon">
              <a:avLst/>
            </a:prstGeom>
            <a:noFill/>
            <a:ln w="25400">
              <a:solidFill>
                <a:schemeClr val="accent2">
                  <a:lumMod val="60000"/>
                  <a:lumOff val="40000"/>
                  <a:alpha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正五边形 11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  <p:cNvSpPr/>
            <p:nvPr/>
          </p:nvSpPr>
          <p:spPr>
            <a:xfrm>
              <a:off x="5244130" y="3230792"/>
              <a:ext cx="1713422" cy="1631829"/>
            </a:xfrm>
            <a:prstGeom prst="pentagon">
              <a:avLst/>
            </a:prstGeom>
            <a:noFill/>
            <a:ln w="25400">
              <a:solidFill>
                <a:schemeClr val="accent2">
                  <a:lumMod val="60000"/>
                  <a:lumOff val="40000"/>
                  <a:alpha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正五边形 12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  <p:cNvSpPr/>
            <p:nvPr/>
          </p:nvSpPr>
          <p:spPr>
            <a:xfrm>
              <a:off x="5434380" y="3444234"/>
              <a:ext cx="1320490" cy="1257610"/>
            </a:xfrm>
            <a:prstGeom prst="pentagon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sx="105000" sy="105000" algn="ctr" rotWithShape="0">
                <a:schemeClr val="accent2">
                  <a:lumMod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GrpSpPr/>
          <p:nvPr/>
        </p:nvGrpSpPr>
        <p:grpSpPr>
          <a:xfrm>
            <a:off x="7112168" y="3597656"/>
            <a:ext cx="291064" cy="291064"/>
            <a:chOff x="4728547" y="3090410"/>
            <a:chExt cx="316300" cy="316300"/>
          </a:xfrm>
        </p:grpSpPr>
        <p:sp>
          <p:nvSpPr>
            <p:cNvPr id="22" name="椭圆 21"/>
            <p:cNvSpPr/>
            <p:nvPr/>
          </p:nvSpPr>
          <p:spPr>
            <a:xfrm>
              <a:off x="4728547" y="3090410"/>
              <a:ext cx="316300" cy="3163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4830505" y="3192368"/>
              <a:ext cx="112383" cy="1123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5" name="组合 24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GrpSpPr/>
          <p:nvPr/>
        </p:nvGrpSpPr>
        <p:grpSpPr>
          <a:xfrm>
            <a:off x="5949093" y="2556064"/>
            <a:ext cx="291064" cy="291064"/>
            <a:chOff x="4728547" y="3090410"/>
            <a:chExt cx="316300" cy="316300"/>
          </a:xfrm>
        </p:grpSpPr>
        <p:sp>
          <p:nvSpPr>
            <p:cNvPr id="26" name="椭圆 25"/>
            <p:cNvSpPr/>
            <p:nvPr/>
          </p:nvSpPr>
          <p:spPr>
            <a:xfrm>
              <a:off x="4728547" y="3090410"/>
              <a:ext cx="316300" cy="3163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830505" y="3192368"/>
              <a:ext cx="112383" cy="1123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8" name="组合 27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GrpSpPr/>
          <p:nvPr/>
        </p:nvGrpSpPr>
        <p:grpSpPr>
          <a:xfrm>
            <a:off x="4749450" y="3597656"/>
            <a:ext cx="291064" cy="291064"/>
            <a:chOff x="4728547" y="3090410"/>
            <a:chExt cx="316300" cy="316300"/>
          </a:xfrm>
        </p:grpSpPr>
        <p:sp>
          <p:nvSpPr>
            <p:cNvPr id="29" name="椭圆 28"/>
            <p:cNvSpPr/>
            <p:nvPr/>
          </p:nvSpPr>
          <p:spPr>
            <a:xfrm>
              <a:off x="4728547" y="3090410"/>
              <a:ext cx="316300" cy="3163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4830505" y="3192368"/>
              <a:ext cx="112383" cy="1123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1" name="组合 30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GrpSpPr/>
          <p:nvPr/>
        </p:nvGrpSpPr>
        <p:grpSpPr>
          <a:xfrm>
            <a:off x="4897112" y="5419045"/>
            <a:ext cx="291064" cy="291064"/>
            <a:chOff x="4728547" y="3090410"/>
            <a:chExt cx="316300" cy="316300"/>
          </a:xfrm>
        </p:grpSpPr>
        <p:sp>
          <p:nvSpPr>
            <p:cNvPr id="32" name="椭圆 31"/>
            <p:cNvSpPr/>
            <p:nvPr/>
          </p:nvSpPr>
          <p:spPr>
            <a:xfrm>
              <a:off x="4728547" y="3090410"/>
              <a:ext cx="316300" cy="3163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4830505" y="3192368"/>
              <a:ext cx="112383" cy="1123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4" name="组合 33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GrpSpPr/>
          <p:nvPr/>
        </p:nvGrpSpPr>
        <p:grpSpPr>
          <a:xfrm>
            <a:off x="6754870" y="5075458"/>
            <a:ext cx="291064" cy="291064"/>
            <a:chOff x="4728547" y="3090410"/>
            <a:chExt cx="316300" cy="316300"/>
          </a:xfrm>
        </p:grpSpPr>
        <p:sp>
          <p:nvSpPr>
            <p:cNvPr id="35" name="椭圆 34"/>
            <p:cNvSpPr/>
            <p:nvPr/>
          </p:nvSpPr>
          <p:spPr>
            <a:xfrm>
              <a:off x="4728547" y="3090410"/>
              <a:ext cx="316300" cy="3163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4830505" y="3192368"/>
              <a:ext cx="112383" cy="1123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7" name="任意多边形 36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>
            <a:off x="6113001" y="2282188"/>
            <a:ext cx="1049799" cy="190500"/>
          </a:xfrm>
          <a:custGeom>
            <a:avLst/>
            <a:gdLst>
              <a:gd name="connsiteX0" fmla="*/ 0 w 787400"/>
              <a:gd name="connsiteY0" fmla="*/ 190500 h 190500"/>
              <a:gd name="connsiteX1" fmla="*/ 50800 w 787400"/>
              <a:gd name="connsiteY1" fmla="*/ 0 h 190500"/>
              <a:gd name="connsiteX2" fmla="*/ 787400 w 787400"/>
              <a:gd name="connsiteY2" fmla="*/ 0 h 190500"/>
              <a:gd name="connsiteX0-1" fmla="*/ 0 w 1600723"/>
              <a:gd name="connsiteY0-2" fmla="*/ 190500 h 190500"/>
              <a:gd name="connsiteX1-3" fmla="*/ 50800 w 1600723"/>
              <a:gd name="connsiteY1-4" fmla="*/ 0 h 190500"/>
              <a:gd name="connsiteX2-5" fmla="*/ 1600723 w 1600723"/>
              <a:gd name="connsiteY2-6" fmla="*/ 0 h 190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600723" h="190500">
                <a:moveTo>
                  <a:pt x="0" y="190500"/>
                </a:moveTo>
                <a:lnTo>
                  <a:pt x="50800" y="0"/>
                </a:lnTo>
                <a:lnTo>
                  <a:pt x="1600723" y="0"/>
                </a:lnTo>
              </a:path>
            </a:pathLst>
          </a:custGeom>
          <a:noFill/>
          <a:ln w="25400">
            <a:gradFill flip="none" rotWithShape="1">
              <a:gsLst>
                <a:gs pos="0">
                  <a:schemeClr val="tx1">
                    <a:lumMod val="75000"/>
                    <a:lumOff val="25000"/>
                    <a:alpha val="4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186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>
            <a:off x="6338628" y="1507301"/>
            <a:ext cx="1648345" cy="547184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>
            <a:outerShdw blurRad="558800" dist="279400" dir="5400000" sx="85000" sy="85000" algn="t" rotWithShape="0">
              <a:schemeClr val="accent1">
                <a:lumMod val="90000"/>
                <a:lumOff val="1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>
            <a:off x="6457085" y="1538132"/>
            <a:ext cx="1411430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4"/>
                </a:solidFill>
                <a:latin typeface="+mj-ea"/>
                <a:ea typeface="+mj-ea"/>
              </a:rPr>
              <a:t>Deposit(5)</a:t>
            </a:r>
            <a:endParaRPr lang="zh-CN" altLang="en-US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41" name="任意多边形 40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>
            <a:off x="7267494" y="3449486"/>
            <a:ext cx="1049799" cy="190500"/>
          </a:xfrm>
          <a:custGeom>
            <a:avLst/>
            <a:gdLst>
              <a:gd name="connsiteX0" fmla="*/ 0 w 787400"/>
              <a:gd name="connsiteY0" fmla="*/ 190500 h 190500"/>
              <a:gd name="connsiteX1" fmla="*/ 50800 w 787400"/>
              <a:gd name="connsiteY1" fmla="*/ 0 h 190500"/>
              <a:gd name="connsiteX2" fmla="*/ 787400 w 787400"/>
              <a:gd name="connsiteY2" fmla="*/ 0 h 190500"/>
              <a:gd name="connsiteX0-1" fmla="*/ 0 w 1600723"/>
              <a:gd name="connsiteY0-2" fmla="*/ 190500 h 190500"/>
              <a:gd name="connsiteX1-3" fmla="*/ 50800 w 1600723"/>
              <a:gd name="connsiteY1-4" fmla="*/ 0 h 190500"/>
              <a:gd name="connsiteX2-5" fmla="*/ 1600723 w 1600723"/>
              <a:gd name="connsiteY2-6" fmla="*/ 0 h 190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600723" h="190500">
                <a:moveTo>
                  <a:pt x="0" y="190500"/>
                </a:moveTo>
                <a:lnTo>
                  <a:pt x="50800" y="0"/>
                </a:lnTo>
                <a:lnTo>
                  <a:pt x="1600723" y="0"/>
                </a:lnTo>
              </a:path>
            </a:pathLst>
          </a:custGeom>
          <a:noFill/>
          <a:ln w="25400">
            <a:gradFill flip="none" rotWithShape="1">
              <a:gsLst>
                <a:gs pos="0">
                  <a:schemeClr val="tx1">
                    <a:lumMod val="75000"/>
                    <a:lumOff val="25000"/>
                    <a:alpha val="4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186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>
            <a:off x="7648447" y="3625671"/>
            <a:ext cx="1648345" cy="547184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>
            <a:outerShdw blurRad="558800" dist="279400" dir="5400000" sx="85000" sy="85000" algn="t" rotWithShape="0">
              <a:schemeClr val="accent1">
                <a:lumMod val="90000"/>
                <a:lumOff val="1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矩形 42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>
            <a:off x="7766904" y="3656502"/>
            <a:ext cx="1411430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 err="1">
                <a:solidFill>
                  <a:schemeClr val="accent4"/>
                </a:solidFill>
                <a:latin typeface="+mj-ea"/>
                <a:ea typeface="+mj-ea"/>
              </a:rPr>
              <a:t>BB_bank</a:t>
            </a:r>
            <a:r>
              <a:rPr lang="en-US" altLang="zh-CN" b="1" dirty="0">
                <a:solidFill>
                  <a:schemeClr val="accent4"/>
                </a:solidFill>
                <a:latin typeface="+mj-ea"/>
                <a:ea typeface="+mj-ea"/>
              </a:rPr>
              <a:t>(2)</a:t>
            </a:r>
            <a:endParaRPr lang="zh-CN" altLang="en-US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45" name="任意多边形 44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 flipV="1">
            <a:off x="6952110" y="5423026"/>
            <a:ext cx="1049799" cy="168800"/>
          </a:xfrm>
          <a:custGeom>
            <a:avLst/>
            <a:gdLst>
              <a:gd name="connsiteX0" fmla="*/ 0 w 787400"/>
              <a:gd name="connsiteY0" fmla="*/ 190500 h 190500"/>
              <a:gd name="connsiteX1" fmla="*/ 50800 w 787400"/>
              <a:gd name="connsiteY1" fmla="*/ 0 h 190500"/>
              <a:gd name="connsiteX2" fmla="*/ 787400 w 787400"/>
              <a:gd name="connsiteY2" fmla="*/ 0 h 190500"/>
              <a:gd name="connsiteX0-1" fmla="*/ 0 w 1600723"/>
              <a:gd name="connsiteY0-2" fmla="*/ 190500 h 190500"/>
              <a:gd name="connsiteX1-3" fmla="*/ 50800 w 1600723"/>
              <a:gd name="connsiteY1-4" fmla="*/ 0 h 190500"/>
              <a:gd name="connsiteX2-5" fmla="*/ 1600723 w 1600723"/>
              <a:gd name="connsiteY2-6" fmla="*/ 0 h 190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600723" h="190500">
                <a:moveTo>
                  <a:pt x="0" y="190500"/>
                </a:moveTo>
                <a:lnTo>
                  <a:pt x="50800" y="0"/>
                </a:lnTo>
                <a:lnTo>
                  <a:pt x="1600723" y="0"/>
                </a:lnTo>
              </a:path>
            </a:pathLst>
          </a:custGeom>
          <a:noFill/>
          <a:ln w="25400">
            <a:gradFill flip="none" rotWithShape="1">
              <a:gsLst>
                <a:gs pos="0">
                  <a:schemeClr val="tx1">
                    <a:lumMod val="75000"/>
                    <a:lumOff val="25000"/>
                    <a:alpha val="4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186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>
            <a:off x="7109620" y="5747180"/>
            <a:ext cx="1648345" cy="547184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>
            <a:outerShdw blurRad="558800" dist="279400" dir="5400000" sx="85000" sy="85000" algn="t" rotWithShape="0">
              <a:schemeClr val="accent1">
                <a:lumMod val="90000"/>
                <a:lumOff val="1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>
            <a:off x="7096306" y="5788355"/>
            <a:ext cx="1743801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4"/>
                </a:solidFill>
                <a:latin typeface="+mj-ea"/>
                <a:ea typeface="+mj-ea"/>
              </a:rPr>
              <a:t>Other</a:t>
            </a:r>
            <a:r>
              <a:rPr lang="zh-CN" altLang="en-US" b="1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+mj-ea"/>
                <a:ea typeface="+mj-ea"/>
              </a:rPr>
              <a:t>Bank(2)</a:t>
            </a:r>
            <a:endParaRPr lang="zh-CN" altLang="en-US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49" name="任意多边形 48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 flipH="1" flipV="1">
            <a:off x="3950735" y="5775755"/>
            <a:ext cx="1049799" cy="168800"/>
          </a:xfrm>
          <a:custGeom>
            <a:avLst/>
            <a:gdLst>
              <a:gd name="connsiteX0" fmla="*/ 0 w 787400"/>
              <a:gd name="connsiteY0" fmla="*/ 190500 h 190500"/>
              <a:gd name="connsiteX1" fmla="*/ 50800 w 787400"/>
              <a:gd name="connsiteY1" fmla="*/ 0 h 190500"/>
              <a:gd name="connsiteX2" fmla="*/ 787400 w 787400"/>
              <a:gd name="connsiteY2" fmla="*/ 0 h 190500"/>
              <a:gd name="connsiteX0-1" fmla="*/ 0 w 1600723"/>
              <a:gd name="connsiteY0-2" fmla="*/ 190500 h 190500"/>
              <a:gd name="connsiteX1-3" fmla="*/ 50800 w 1600723"/>
              <a:gd name="connsiteY1-4" fmla="*/ 0 h 190500"/>
              <a:gd name="connsiteX2-5" fmla="*/ 1600723 w 1600723"/>
              <a:gd name="connsiteY2-6" fmla="*/ 0 h 190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600723" h="190500">
                <a:moveTo>
                  <a:pt x="0" y="190500"/>
                </a:moveTo>
                <a:lnTo>
                  <a:pt x="50800" y="0"/>
                </a:lnTo>
                <a:lnTo>
                  <a:pt x="1600723" y="0"/>
                </a:lnTo>
              </a:path>
            </a:pathLst>
          </a:custGeom>
          <a:noFill/>
          <a:ln w="25400">
            <a:gradFill flip="none" rotWithShape="1">
              <a:gsLst>
                <a:gs pos="0">
                  <a:schemeClr val="tx1">
                    <a:lumMod val="75000"/>
                    <a:lumOff val="25000"/>
                    <a:alpha val="4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186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>
            <a:off x="2961485" y="5255599"/>
            <a:ext cx="1648345" cy="547184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>
            <a:outerShdw blurRad="558800" dist="279400" dir="5400000" sx="85000" sy="85000" algn="t" rotWithShape="0">
              <a:schemeClr val="accent1">
                <a:lumMod val="90000"/>
                <a:lumOff val="1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>
            <a:off x="3079942" y="5286430"/>
            <a:ext cx="1411430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4"/>
                </a:solidFill>
                <a:latin typeface="+mj-ea"/>
                <a:ea typeface="+mj-ea"/>
              </a:rPr>
              <a:t>Loan(4)</a:t>
            </a:r>
            <a:endParaRPr lang="zh-CN" altLang="en-US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54" name="任意多边形 53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 flipH="1">
            <a:off x="3827183" y="3449486"/>
            <a:ext cx="1049799" cy="190500"/>
          </a:xfrm>
          <a:custGeom>
            <a:avLst/>
            <a:gdLst>
              <a:gd name="connsiteX0" fmla="*/ 0 w 787400"/>
              <a:gd name="connsiteY0" fmla="*/ 190500 h 190500"/>
              <a:gd name="connsiteX1" fmla="*/ 50800 w 787400"/>
              <a:gd name="connsiteY1" fmla="*/ 0 h 190500"/>
              <a:gd name="connsiteX2" fmla="*/ 787400 w 787400"/>
              <a:gd name="connsiteY2" fmla="*/ 0 h 190500"/>
              <a:gd name="connsiteX0-1" fmla="*/ 0 w 1600723"/>
              <a:gd name="connsiteY0-2" fmla="*/ 190500 h 190500"/>
              <a:gd name="connsiteX1-3" fmla="*/ 50800 w 1600723"/>
              <a:gd name="connsiteY1-4" fmla="*/ 0 h 190500"/>
              <a:gd name="connsiteX2-5" fmla="*/ 1600723 w 1600723"/>
              <a:gd name="connsiteY2-6" fmla="*/ 0 h 1905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1600723" h="190500">
                <a:moveTo>
                  <a:pt x="0" y="190500"/>
                </a:moveTo>
                <a:lnTo>
                  <a:pt x="50800" y="0"/>
                </a:lnTo>
                <a:lnTo>
                  <a:pt x="1600723" y="0"/>
                </a:lnTo>
              </a:path>
            </a:pathLst>
          </a:custGeom>
          <a:noFill/>
          <a:ln w="25400">
            <a:gradFill flip="none" rotWithShape="1">
              <a:gsLst>
                <a:gs pos="0">
                  <a:schemeClr val="tx1">
                    <a:lumMod val="75000"/>
                    <a:lumOff val="25000"/>
                    <a:alpha val="45000"/>
                  </a:schemeClr>
                </a:gs>
                <a:gs pos="100000">
                  <a:schemeClr val="tx1">
                    <a:lumMod val="75000"/>
                    <a:lumOff val="25000"/>
                    <a:alpha val="0"/>
                  </a:schemeClr>
                </a:gs>
              </a:gsLst>
              <a:lin ang="18600000" scaled="0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>
            <a:off x="2957976" y="2784807"/>
            <a:ext cx="1648345" cy="547184"/>
          </a:xfrm>
          <a:prstGeom prst="rect">
            <a:avLst/>
          </a:prstGeom>
          <a:solidFill>
            <a:schemeClr val="accent1"/>
          </a:solidFill>
          <a:ln w="25400">
            <a:noFill/>
          </a:ln>
          <a:effectLst>
            <a:outerShdw blurRad="558800" dist="279400" dir="5400000" sx="85000" sy="85000" algn="t" rotWithShape="0">
              <a:schemeClr val="accent1">
                <a:lumMod val="90000"/>
                <a:lumOff val="1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56" name="矩形 55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>
          <a:xfrm>
            <a:off x="3076433" y="2815638"/>
            <a:ext cx="1652920" cy="396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>
                <a:solidFill>
                  <a:schemeClr val="accent4"/>
                </a:solidFill>
                <a:latin typeface="+mj-ea"/>
                <a:ea typeface="+mj-ea"/>
              </a:rPr>
              <a:t>Customer(1)</a:t>
            </a:r>
            <a:endParaRPr lang="zh-CN" altLang="en-US" b="1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61" name="Freeform 5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/>
          <p:nvPr/>
        </p:nvSpPr>
        <p:spPr bwMode="auto">
          <a:xfrm>
            <a:off x="5881320" y="3905622"/>
            <a:ext cx="426612" cy="427914"/>
          </a:xfrm>
          <a:custGeom>
            <a:avLst/>
            <a:gdLst>
              <a:gd name="T0" fmla="*/ 594 w 701"/>
              <a:gd name="T1" fmla="*/ 547 h 701"/>
              <a:gd name="T2" fmla="*/ 701 w 701"/>
              <a:gd name="T3" fmla="*/ 654 h 701"/>
              <a:gd name="T4" fmla="*/ 654 w 701"/>
              <a:gd name="T5" fmla="*/ 701 h 701"/>
              <a:gd name="T6" fmla="*/ 546 w 701"/>
              <a:gd name="T7" fmla="*/ 594 h 701"/>
              <a:gd name="T8" fmla="*/ 499 w 701"/>
              <a:gd name="T9" fmla="*/ 546 h 701"/>
              <a:gd name="T10" fmla="*/ 524 w 701"/>
              <a:gd name="T11" fmla="*/ 524 h 701"/>
              <a:gd name="T12" fmla="*/ 524 w 701"/>
              <a:gd name="T13" fmla="*/ 171 h 701"/>
              <a:gd name="T14" fmla="*/ 171 w 701"/>
              <a:gd name="T15" fmla="*/ 171 h 701"/>
              <a:gd name="T16" fmla="*/ 171 w 701"/>
              <a:gd name="T17" fmla="*/ 524 h 701"/>
              <a:gd name="T18" fmla="*/ 421 w 701"/>
              <a:gd name="T19" fmla="*/ 587 h 701"/>
              <a:gd name="T20" fmla="*/ 473 w 701"/>
              <a:gd name="T21" fmla="*/ 638 h 701"/>
              <a:gd name="T22" fmla="*/ 123 w 701"/>
              <a:gd name="T23" fmla="*/ 572 h 701"/>
              <a:gd name="T24" fmla="*/ 123 w 701"/>
              <a:gd name="T25" fmla="*/ 124 h 701"/>
              <a:gd name="T26" fmla="*/ 571 w 701"/>
              <a:gd name="T27" fmla="*/ 124 h 701"/>
              <a:gd name="T28" fmla="*/ 594 w 701"/>
              <a:gd name="T29" fmla="*/ 547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1" h="701">
                <a:moveTo>
                  <a:pt x="594" y="547"/>
                </a:moveTo>
                <a:cubicBezTo>
                  <a:pt x="701" y="654"/>
                  <a:pt x="701" y="654"/>
                  <a:pt x="701" y="654"/>
                </a:cubicBezTo>
                <a:cubicBezTo>
                  <a:pt x="654" y="701"/>
                  <a:pt x="654" y="701"/>
                  <a:pt x="654" y="701"/>
                </a:cubicBezTo>
                <a:cubicBezTo>
                  <a:pt x="546" y="594"/>
                  <a:pt x="546" y="594"/>
                  <a:pt x="546" y="594"/>
                </a:cubicBezTo>
                <a:cubicBezTo>
                  <a:pt x="499" y="546"/>
                  <a:pt x="499" y="546"/>
                  <a:pt x="499" y="546"/>
                </a:cubicBezTo>
                <a:cubicBezTo>
                  <a:pt x="508" y="540"/>
                  <a:pt x="516" y="532"/>
                  <a:pt x="524" y="524"/>
                </a:cubicBezTo>
                <a:cubicBezTo>
                  <a:pt x="622" y="427"/>
                  <a:pt x="622" y="268"/>
                  <a:pt x="524" y="171"/>
                </a:cubicBezTo>
                <a:cubicBezTo>
                  <a:pt x="426" y="73"/>
                  <a:pt x="268" y="73"/>
                  <a:pt x="171" y="171"/>
                </a:cubicBezTo>
                <a:cubicBezTo>
                  <a:pt x="73" y="268"/>
                  <a:pt x="73" y="427"/>
                  <a:pt x="171" y="524"/>
                </a:cubicBezTo>
                <a:cubicBezTo>
                  <a:pt x="238" y="592"/>
                  <a:pt x="335" y="613"/>
                  <a:pt x="421" y="587"/>
                </a:cubicBezTo>
                <a:cubicBezTo>
                  <a:pt x="473" y="638"/>
                  <a:pt x="473" y="638"/>
                  <a:pt x="473" y="638"/>
                </a:cubicBezTo>
                <a:cubicBezTo>
                  <a:pt x="357" y="688"/>
                  <a:pt x="218" y="666"/>
                  <a:pt x="123" y="572"/>
                </a:cubicBezTo>
                <a:cubicBezTo>
                  <a:pt x="0" y="448"/>
                  <a:pt x="0" y="247"/>
                  <a:pt x="123" y="124"/>
                </a:cubicBezTo>
                <a:cubicBezTo>
                  <a:pt x="247" y="0"/>
                  <a:pt x="448" y="0"/>
                  <a:pt x="571" y="124"/>
                </a:cubicBezTo>
                <a:cubicBezTo>
                  <a:pt x="687" y="239"/>
                  <a:pt x="694" y="422"/>
                  <a:pt x="594" y="54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e7d195523061f1c0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e7d195523061f1c0d3ba7f298e59d031c9c3f97027ed136f882110EF8F17BAD1F2C348D17C7856EF46CB4678CC9E44EE1ABA681E3133328A7B4D22AAF822B2429426B2355AA8CC4431B8568D2CF3B73A9B0145E3BA7EF5467A9393167B1AAF8BDB84EDFB47E5FED3D9F05EDCB46D5D62751F60E5C4F95D1A87769E0E4E8C433496AC852E2DB609B0</a:t>
            </a:r>
            <a:endParaRPr lang="zh-CN" altLang="en-US" sz="100"/>
          </a:p>
        </p:txBody>
      </p:sp>
      <p:sp>
        <p:nvSpPr>
          <p:cNvPr id="6" name="文本框 5"/>
          <p:cNvSpPr txBox="1"/>
          <p:nvPr/>
        </p:nvSpPr>
        <p:spPr>
          <a:xfrm>
            <a:off x="7346055" y="2077999"/>
            <a:ext cx="4444326" cy="80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spc="12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Account_Cust</a:t>
            </a:r>
            <a:r>
              <a:rPr lang="en-US" altLang="zh-CN" sz="2000" spc="1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zh-CN" altLang="en-US" sz="2000" spc="1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000" spc="1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Saving,</a:t>
            </a:r>
            <a:r>
              <a:rPr lang="zh-CN" altLang="en-US" sz="2000" spc="1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000" spc="1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Checking,</a:t>
            </a:r>
            <a:r>
              <a:rPr lang="zh-CN" altLang="en-US" sz="2000" spc="1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en-US" altLang="zh-CN" sz="2000" spc="12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lnSpc>
                <a:spcPct val="120000"/>
              </a:lnSpc>
            </a:pPr>
            <a:r>
              <a:rPr lang="en-US" altLang="zh-CN" sz="2000" spc="12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SavingRate</a:t>
            </a:r>
            <a:r>
              <a:rPr lang="en-US" altLang="zh-CN" sz="2000" spc="1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zh-CN" altLang="en-US" sz="2000" spc="1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000" spc="12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AssetAverage</a:t>
            </a:r>
            <a:endParaRPr lang="zh-CN" altLang="en-US" sz="2000" spc="12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130827" y="4181119"/>
            <a:ext cx="2890742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spc="12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BBInformation</a:t>
            </a:r>
            <a:r>
              <a:rPr lang="en-US" altLang="zh-CN" sz="2000" spc="1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en-US" sz="2000" spc="1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sz="2000" spc="12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BBStaff</a:t>
            </a:r>
            <a:endParaRPr lang="zh-CN" altLang="en-US" sz="2000" spc="12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840107" y="5630845"/>
            <a:ext cx="2832830" cy="1175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000" spc="12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AccountOtherBank</a:t>
            </a:r>
            <a:r>
              <a:rPr lang="en-US" altLang="zh-CN" sz="2000" spc="1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</a:p>
          <a:p>
            <a:pPr algn="just">
              <a:lnSpc>
                <a:spcPct val="120000"/>
              </a:lnSpc>
            </a:pPr>
            <a:r>
              <a:rPr lang="en-US" altLang="zh-CN" sz="2000" spc="12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Transfer_checking</a:t>
            </a:r>
            <a:r>
              <a:rPr lang="en-US" altLang="zh-CN" sz="2000" spc="1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_ </a:t>
            </a:r>
            <a:r>
              <a:rPr lang="en-US" altLang="zh-CN" sz="2000" spc="12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AccountOtherBank</a:t>
            </a:r>
            <a:r>
              <a:rPr lang="en-US" altLang="zh-CN" sz="2000" spc="1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zh-CN" altLang="en-US" sz="2000" spc="12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170432" y="2123719"/>
            <a:ext cx="3081528" cy="43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spc="1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Customer</a:t>
            </a:r>
            <a:endParaRPr lang="zh-CN" altLang="en-US" sz="2000" spc="12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024128" y="4556023"/>
            <a:ext cx="3081528" cy="80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spc="1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Credit,</a:t>
            </a:r>
            <a:r>
              <a:rPr lang="zh-CN" altLang="en-US" sz="2000" spc="1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000" spc="12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ApproveRecord</a:t>
            </a:r>
            <a:r>
              <a:rPr lang="en-US" altLang="zh-CN" sz="2000" spc="1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</a:t>
            </a:r>
            <a:r>
              <a:rPr lang="zh-CN" altLang="en-US" sz="2000" spc="1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000" spc="1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Loan,</a:t>
            </a:r>
            <a:r>
              <a:rPr lang="zh-CN" altLang="en-US" sz="2000" spc="12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zh-CN" sz="2000" spc="12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LoanRate</a:t>
            </a:r>
            <a:endParaRPr lang="zh-CN" altLang="en-US" sz="2000" spc="12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2768E71-EFBD-E0EA-8CFD-6FD895161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88" y="160524"/>
            <a:ext cx="10507089" cy="6536952"/>
          </a:xfrm>
          <a:prstGeom prst="rect">
            <a:avLst/>
          </a:prstGeom>
        </p:spPr>
      </p:pic>
      <p:sp>
        <p:nvSpPr>
          <p:cNvPr id="2" name="文本占位符 1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" name="文本占位符 2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>
            <a:spLocks noGrp="1"/>
          </p:cNvSpPr>
          <p:nvPr>
            <p:ph type="body" sz="quarter" idx="11"/>
          </p:nvPr>
        </p:nvSpPr>
        <p:spPr>
          <a:xfrm>
            <a:off x="1106488" y="321048"/>
            <a:ext cx="10858499" cy="54322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EER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4" name="e7d195523061f1c0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e7d195523061f1c0d3ba7f298e59d031c9c3f97027ed136f882110EF8F17BAD1F2C348D17C7856EF46CB4678CC9E44EE1ABA681E3133328A7B4D22AAF822B2429426B2355AA8CC4431B8568D2CF3B73A9B0145E3BA7EF5467A9393167B1AAF8BDB84EDFB47E5FED3D9F05EDCB46D5D62751F60E5C4F95D1A87769E0E4E8C433496AC852E2DB609B0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2421967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0CE58C-4CE6-18C1-44E6-49F28C804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85" y="13066"/>
            <a:ext cx="9777045" cy="6844934"/>
          </a:xfrm>
          <a:prstGeom prst="rect">
            <a:avLst/>
          </a:prstGeom>
        </p:spPr>
      </p:pic>
      <p:sp>
        <p:nvSpPr>
          <p:cNvPr id="2" name="文本占位符 1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3" name="文本占位符 2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/>
          <p:cNvSpPr>
            <a:spLocks noGrp="1"/>
          </p:cNvSpPr>
          <p:nvPr>
            <p:ph type="body" sz="quarter" idx="11"/>
          </p:nvPr>
        </p:nvSpPr>
        <p:spPr>
          <a:xfrm>
            <a:off x="1106488" y="321048"/>
            <a:ext cx="10858499" cy="543226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UML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4" name="e7d195523061f1c0" descr="e7d195523061f1c0d3ba7f298e59d031c9c3f97027ed136f882110EF8F17BAD1F2C348D17C7856EF46CB4678CC9E44EE1ABA681E3133328A7B4D22AAF822B2429426B2355AA8CC4431B8568D2CF3B73A9B0145E3BA7EF5467A9393167B1AAF8BDB84EDFB47E5FED3D9F05EDCB46D5D62751F60E5C4F95D1A87769E0E4E8C433496AC852E2DB609B0" hidden="1"/>
          <p:cNvSpPr txBox="1"/>
          <p:nvPr/>
        </p:nvSpPr>
        <p:spPr>
          <a:xfrm>
            <a:off x="-355600" y="1803400"/>
            <a:ext cx="1016000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e7d195523061f1c0d3ba7f298e59d031c9c3f97027ed136f882110EF8F17BAD1F2C348D17C7856EF46CB4678CC9E44EE1ABA681E3133328A7B4D22AAF822B2429426B2355AA8CC4431B8568D2CF3B73A9B0145E3BA7EF5467A9393167B1AAF8BDB84EDFB47E5FED3D9F05EDCB46D5D62751F60E5C4F95D1A87769E0E4E8C433496AC852E2DB609B0</a:t>
            </a:r>
            <a:endParaRPr lang="zh-CN" altLang="en-US" sz="100"/>
          </a:p>
        </p:txBody>
      </p:sp>
    </p:spTree>
    <p:extLst>
      <p:ext uri="{BB962C8B-B14F-4D97-AF65-F5344CB8AC3E}">
        <p14:creationId xmlns:p14="http://schemas.microsoft.com/office/powerpoint/2010/main" val="1986525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23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A2D36"/>
      </a:accent1>
      <a:accent2>
        <a:srgbClr val="FF463A"/>
      </a:accent2>
      <a:accent3>
        <a:srgbClr val="F6FAFD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954F72"/>
      </a:folHlink>
    </a:clrScheme>
    <a:fontScheme name="自定义 3">
      <a:majorFont>
        <a:latin typeface="Arca Majora 2 Heavy"/>
        <a:ea typeface="微软雅黑"/>
        <a:cs typeface=""/>
      </a:majorFont>
      <a:minorFont>
        <a:latin typeface="Hanken Ligh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</TotalTime>
  <Words>876</Words>
  <Application>Microsoft Office PowerPoint</Application>
  <PresentationFormat>Widescreen</PresentationFormat>
  <Paragraphs>156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TimesNewRomanPS</vt:lpstr>
      <vt:lpstr>宋体</vt:lpstr>
      <vt:lpstr>微软雅黑</vt:lpstr>
      <vt:lpstr>TimesNewRomanPSMT</vt:lpstr>
      <vt:lpstr>Arial</vt:lpstr>
      <vt:lpstr>Calibri</vt:lpstr>
      <vt:lpstr>DengXian</vt:lpstr>
      <vt:lpstr>Hanken Light</vt:lpstr>
      <vt:lpstr>Times New Roman</vt:lpstr>
      <vt:lpstr>华文细黑</vt:lpstr>
      <vt:lpstr>Segoe UI Semilight</vt:lpstr>
      <vt:lpstr>Book Antiqua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©PPTSTORE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©PPTSTORE</dc:creator>
  <dc:description>©PPTSTORE 版权所有</dc:description>
  <cp:lastModifiedBy>Windows User</cp:lastModifiedBy>
  <cp:revision>538</cp:revision>
  <dcterms:created xsi:type="dcterms:W3CDTF">2020-09-23T06:48:20Z</dcterms:created>
  <dcterms:modified xsi:type="dcterms:W3CDTF">2023-06-15T19:17:51Z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2052-2.1.2.3417</vt:lpwstr>
  </property>
</Properties>
</file>